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 id="2147493478" r:id="rId5"/>
  </p:sldMasterIdLst>
  <p:notesMasterIdLst>
    <p:notesMasterId r:id="rId59"/>
  </p:notesMasterIdLst>
  <p:handoutMasterIdLst>
    <p:handoutMasterId r:id="rId60"/>
  </p:handoutMasterIdLst>
  <p:sldIdLst>
    <p:sldId id="326" r:id="rId6"/>
    <p:sldId id="494" r:id="rId7"/>
    <p:sldId id="425" r:id="rId8"/>
    <p:sldId id="542" r:id="rId9"/>
    <p:sldId id="449" r:id="rId10"/>
    <p:sldId id="532" r:id="rId11"/>
    <p:sldId id="529" r:id="rId12"/>
    <p:sldId id="519" r:id="rId13"/>
    <p:sldId id="543" r:id="rId14"/>
    <p:sldId id="544" r:id="rId15"/>
    <p:sldId id="526" r:id="rId16"/>
    <p:sldId id="545" r:id="rId17"/>
    <p:sldId id="530" r:id="rId18"/>
    <p:sldId id="531" r:id="rId19"/>
    <p:sldId id="527" r:id="rId20"/>
    <p:sldId id="536" r:id="rId21"/>
    <p:sldId id="537" r:id="rId22"/>
    <p:sldId id="538" r:id="rId23"/>
    <p:sldId id="365" r:id="rId24"/>
    <p:sldId id="486" r:id="rId25"/>
    <p:sldId id="546" r:id="rId26"/>
    <p:sldId id="487" r:id="rId27"/>
    <p:sldId id="331" r:id="rId28"/>
    <p:sldId id="462" r:id="rId29"/>
    <p:sldId id="463" r:id="rId30"/>
    <p:sldId id="464" r:id="rId31"/>
    <p:sldId id="465" r:id="rId32"/>
    <p:sldId id="466" r:id="rId33"/>
    <p:sldId id="467" r:id="rId34"/>
    <p:sldId id="468" r:id="rId35"/>
    <p:sldId id="469" r:id="rId36"/>
    <p:sldId id="549" r:id="rId37"/>
    <p:sldId id="470" r:id="rId38"/>
    <p:sldId id="471" r:id="rId39"/>
    <p:sldId id="472" r:id="rId40"/>
    <p:sldId id="349" r:id="rId41"/>
    <p:sldId id="480" r:id="rId42"/>
    <p:sldId id="479" r:id="rId43"/>
    <p:sldId id="524" r:id="rId44"/>
    <p:sldId id="528" r:id="rId45"/>
    <p:sldId id="481" r:id="rId46"/>
    <p:sldId id="525" r:id="rId47"/>
    <p:sldId id="492" r:id="rId48"/>
    <p:sldId id="478" r:id="rId49"/>
    <p:sldId id="495" r:id="rId50"/>
    <p:sldId id="535" r:id="rId51"/>
    <p:sldId id="496" r:id="rId52"/>
    <p:sldId id="541" r:id="rId53"/>
    <p:sldId id="258" r:id="rId54"/>
    <p:sldId id="317" r:id="rId55"/>
    <p:sldId id="262" r:id="rId56"/>
    <p:sldId id="263" r:id="rId57"/>
    <p:sldId id="402" r:id="rId5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47">
          <p15:clr>
            <a:srgbClr val="A4A3A4"/>
          </p15:clr>
        </p15:guide>
        <p15:guide id="2" pos="39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7945"/>
    <a:srgbClr val="969696"/>
    <a:srgbClr val="690304"/>
    <a:srgbClr val="9E9A95"/>
    <a:srgbClr val="382E25"/>
    <a:srgbClr val="31526A"/>
    <a:srgbClr val="252626"/>
    <a:srgbClr val="A6A6A6"/>
    <a:srgbClr val="C6BFBB"/>
    <a:srgbClr val="EDEBE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2B182D-7106-CE89-C9FC-B222D8D3F1E2}" v="240" dt="2024-11-19T19:06:34.130"/>
    <p1510:client id="{115568FD-9708-C746-72D2-B0089A2BCA65}" v="12" dt="2024-11-19T16:45:14.487"/>
    <p1510:client id="{14DE0F27-245C-0055-77C9-C71ABB858F66}" v="80" dt="2024-11-19T16:31:30.985"/>
    <p1510:client id="{2E4B5591-2BED-87FA-A398-91BCE2845A62}" v="351" dt="2024-11-19T20:59:32.633"/>
    <p1510:client id="{3537A3EB-4536-EBEE-C53D-AA918A3CB792}" v="72" dt="2024-11-20T19:00:11.785"/>
    <p1510:client id="{527F7AA5-FCD2-987C-CD86-0E262A6A5EED}" v="92" dt="2024-11-19T16:45:03.967"/>
    <p1510:client id="{6D4956B7-C20F-7CFE-4A2A-2AE215B36F89}" v="227" dt="2024-11-19T18:01:39.372"/>
    <p1510:client id="{716ED324-3F4F-92AF-4065-5AC985E93A1A}" v="399" dt="2024-11-19T16:55:28.731"/>
    <p1510:client id="{924C6569-8912-07A0-9867-2E003975E814}" v="823" dt="2024-11-20T16:12:09.899"/>
    <p1510:client id="{9BF42011-3F33-078E-C3C6-F1DB752EEFE8}" v="397" dt="2024-11-19T19:56:21.099"/>
    <p1510:client id="{B18EC1E7-1981-CDBC-00C9-709D0CB87A09}" v="1" dt="2024-11-21T13:23:42.308"/>
    <p1510:client id="{C435E1AD-F20E-DA3B-B35B-7BE4D19F3F06}" v="33" dt="2024-11-20T19:04:41.211"/>
    <p1510:client id="{D4865B59-39E0-BF49-3BBA-C0B0AD136D8C}" v="4" dt="2024-11-21T13:45:55.465"/>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4247"/>
        <p:guide pos="395"/>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handoutMaster" Target="handoutMasters/handoutMaster1.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oleObject" Target="file:///C:\Users\jrromack\Desktop\refugee%20support%20graph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i="1"/>
              <a:t>IU Bloomington Refugees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2">
                  <a:tint val="77000"/>
                </a:schemeClr>
              </a:solidFill>
              <a:ln w="19050">
                <a:solidFill>
                  <a:schemeClr val="lt1"/>
                </a:solidFill>
              </a:ln>
              <a:effectLst/>
            </c:spPr>
            <c:extLst>
              <c:ext xmlns:c16="http://schemas.microsoft.com/office/drawing/2014/chart" uri="{C3380CC4-5D6E-409C-BE32-E72D297353CC}">
                <c16:uniqueId val="{00000001-3AC8-4044-B87F-EA08702B0741}"/>
              </c:ext>
            </c:extLst>
          </c:dPt>
          <c:dPt>
            <c:idx val="1"/>
            <c:bubble3D val="0"/>
            <c:spPr>
              <a:solidFill>
                <a:schemeClr val="accent2">
                  <a:shade val="76000"/>
                </a:schemeClr>
              </a:solidFill>
              <a:ln w="19050">
                <a:solidFill>
                  <a:schemeClr val="lt1"/>
                </a:solidFill>
              </a:ln>
              <a:effectLst/>
            </c:spPr>
            <c:extLst>
              <c:ext xmlns:c16="http://schemas.microsoft.com/office/drawing/2014/chart" uri="{C3380CC4-5D6E-409C-BE32-E72D297353CC}">
                <c16:uniqueId val="{00000003-3AC8-4044-B87F-EA08702B0741}"/>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Sheet1!$B$2:$B$3</c:f>
              <c:strCache>
                <c:ptCount val="2"/>
                <c:pt idx="0">
                  <c:v>Graduate Students</c:v>
                </c:pt>
                <c:pt idx="1">
                  <c:v>Undergraduate Students</c:v>
                </c:pt>
              </c:strCache>
            </c:strRef>
          </c:cat>
          <c:val>
            <c:numRef>
              <c:f>Sheet1!$C$2:$C$3</c:f>
              <c:numCache>
                <c:formatCode>General</c:formatCode>
                <c:ptCount val="2"/>
                <c:pt idx="0">
                  <c:v>13</c:v>
                </c:pt>
                <c:pt idx="1">
                  <c:v>27</c:v>
                </c:pt>
              </c:numCache>
            </c:numRef>
          </c:val>
          <c:extLst>
            <c:ext xmlns:c16="http://schemas.microsoft.com/office/drawing/2014/chart" uri="{C3380CC4-5D6E-409C-BE32-E72D297353CC}">
              <c16:uniqueId val="{00000004-3AC8-4044-B87F-EA08702B0741}"/>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2">
  <a:schemeClr val="accent2"/>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590762-2390-4E65-B4B1-E26777BB9160}" type="doc">
      <dgm:prSet loTypeId="urn:microsoft.com/office/officeart/2005/8/layout/list1" loCatId="list" qsTypeId="urn:microsoft.com/office/officeart/2005/8/quickstyle/simple1" qsCatId="simple" csTypeId="urn:microsoft.com/office/officeart/2005/8/colors/accent2_4" csCatId="accent2"/>
      <dgm:spPr/>
      <dgm:t>
        <a:bodyPr/>
        <a:lstStyle/>
        <a:p>
          <a:endParaRPr lang="en-US"/>
        </a:p>
      </dgm:t>
    </dgm:pt>
    <dgm:pt modelId="{080D5CE9-E869-41B5-AE0A-5C421CE7DE3C}">
      <dgm:prSet/>
      <dgm:spPr/>
      <dgm:t>
        <a:bodyPr/>
        <a:lstStyle/>
        <a:p>
          <a:r>
            <a:rPr lang="en-US"/>
            <a:t>Determine What Needs to be Submitted</a:t>
          </a:r>
        </a:p>
      </dgm:t>
    </dgm:pt>
    <dgm:pt modelId="{851A8FF9-6493-44CD-8AD7-EC6C74128DBE}" type="parTrans" cxnId="{845CF9FC-3683-42E7-9E29-8156BC29DAF9}">
      <dgm:prSet/>
      <dgm:spPr/>
      <dgm:t>
        <a:bodyPr/>
        <a:lstStyle/>
        <a:p>
          <a:endParaRPr lang="en-US"/>
        </a:p>
      </dgm:t>
    </dgm:pt>
    <dgm:pt modelId="{8D5CE60D-F547-46FC-8499-A6A830854A7A}" type="sibTrans" cxnId="{845CF9FC-3683-42E7-9E29-8156BC29DAF9}">
      <dgm:prSet/>
      <dgm:spPr/>
      <dgm:t>
        <a:bodyPr/>
        <a:lstStyle/>
        <a:p>
          <a:endParaRPr lang="en-US"/>
        </a:p>
      </dgm:t>
    </dgm:pt>
    <dgm:pt modelId="{7D31F0B7-5BA9-4A61-93E2-41AD33F11DDB}">
      <dgm:prSet/>
      <dgm:spPr/>
      <dgm:t>
        <a:bodyPr/>
        <a:lstStyle/>
        <a:p>
          <a:pPr rtl="0"/>
          <a:r>
            <a:rPr lang="en-US">
              <a:latin typeface="Arial"/>
            </a:rPr>
            <a:t>Students can find this in the Next Steps page of their admission letter. Records</a:t>
          </a:r>
          <a:r>
            <a:rPr lang="en-US"/>
            <a:t> must be official, original, have an English translation if not originally in English</a:t>
          </a:r>
        </a:p>
      </dgm:t>
    </dgm:pt>
    <dgm:pt modelId="{01CFB1BC-0D22-496A-91AF-44D443B08790}" type="parTrans" cxnId="{8447E9A5-CBBD-4F15-BF33-306F4162ADF7}">
      <dgm:prSet/>
      <dgm:spPr/>
      <dgm:t>
        <a:bodyPr/>
        <a:lstStyle/>
        <a:p>
          <a:endParaRPr lang="en-US"/>
        </a:p>
      </dgm:t>
    </dgm:pt>
    <dgm:pt modelId="{9BBBD296-85E6-4AC3-A851-F91A85D5D251}" type="sibTrans" cxnId="{8447E9A5-CBBD-4F15-BF33-306F4162ADF7}">
      <dgm:prSet/>
      <dgm:spPr/>
      <dgm:t>
        <a:bodyPr/>
        <a:lstStyle/>
        <a:p>
          <a:endParaRPr lang="en-US"/>
        </a:p>
      </dgm:t>
    </dgm:pt>
    <dgm:pt modelId="{3A749F04-5AA9-406A-82F9-299567692DB3}">
      <dgm:prSet/>
      <dgm:spPr/>
      <dgm:t>
        <a:bodyPr/>
        <a:lstStyle/>
        <a:p>
          <a:r>
            <a:rPr lang="en-US"/>
            <a:t>Gather Documents</a:t>
          </a:r>
        </a:p>
      </dgm:t>
    </dgm:pt>
    <dgm:pt modelId="{EF0C07CD-0082-4485-B528-D4AFC3C839B5}" type="parTrans" cxnId="{CF1E14CD-2BC5-4A01-B68F-399C16EC4B64}">
      <dgm:prSet/>
      <dgm:spPr/>
      <dgm:t>
        <a:bodyPr/>
        <a:lstStyle/>
        <a:p>
          <a:endParaRPr lang="en-US"/>
        </a:p>
      </dgm:t>
    </dgm:pt>
    <dgm:pt modelId="{D1019B26-C487-4C16-8354-705885566B36}" type="sibTrans" cxnId="{CF1E14CD-2BC5-4A01-B68F-399C16EC4B64}">
      <dgm:prSet/>
      <dgm:spPr/>
      <dgm:t>
        <a:bodyPr/>
        <a:lstStyle/>
        <a:p>
          <a:endParaRPr lang="en-US"/>
        </a:p>
      </dgm:t>
    </dgm:pt>
    <dgm:pt modelId="{0DFEF0E6-7B59-47CB-A595-40F5893A4758}">
      <dgm:prSet/>
      <dgm:spPr/>
      <dgm:t>
        <a:bodyPr/>
        <a:lstStyle/>
        <a:p>
          <a:r>
            <a:rPr lang="en-US"/>
            <a:t>Students will need to contact their school to gather all the required original materials for submission. </a:t>
          </a:r>
        </a:p>
      </dgm:t>
    </dgm:pt>
    <dgm:pt modelId="{25DB565B-26B3-4A04-8086-089AFB11B357}" type="parTrans" cxnId="{A98043FB-6CA8-4E69-ACBC-527522CF40F3}">
      <dgm:prSet/>
      <dgm:spPr/>
      <dgm:t>
        <a:bodyPr/>
        <a:lstStyle/>
        <a:p>
          <a:endParaRPr lang="en-US"/>
        </a:p>
      </dgm:t>
    </dgm:pt>
    <dgm:pt modelId="{5E1FE76F-16ED-4D67-BB3D-2BFFED753FC0}" type="sibTrans" cxnId="{A98043FB-6CA8-4E69-ACBC-527522CF40F3}">
      <dgm:prSet/>
      <dgm:spPr/>
      <dgm:t>
        <a:bodyPr/>
        <a:lstStyle/>
        <a:p>
          <a:endParaRPr lang="en-US"/>
        </a:p>
      </dgm:t>
    </dgm:pt>
    <dgm:pt modelId="{F4684751-D1F3-4AC5-AD9C-44CCA0AF93E4}">
      <dgm:prSet/>
      <dgm:spPr/>
      <dgm:t>
        <a:bodyPr/>
        <a:lstStyle/>
        <a:p>
          <a:r>
            <a:rPr lang="en-US"/>
            <a:t>Submit </a:t>
          </a:r>
          <a:r>
            <a:rPr lang="en-US">
              <a:latin typeface="Arial"/>
            </a:rPr>
            <a:t>Originals</a:t>
          </a:r>
          <a:r>
            <a:rPr lang="en-US"/>
            <a:t> to OIS</a:t>
          </a:r>
        </a:p>
      </dgm:t>
    </dgm:pt>
    <dgm:pt modelId="{FF58A443-86B3-4468-955A-A2526555B89E}" type="parTrans" cxnId="{D194C7B5-75B4-4F46-B8D4-887C560BBCA5}">
      <dgm:prSet/>
      <dgm:spPr/>
      <dgm:t>
        <a:bodyPr/>
        <a:lstStyle/>
        <a:p>
          <a:endParaRPr lang="en-US"/>
        </a:p>
      </dgm:t>
    </dgm:pt>
    <dgm:pt modelId="{2F43DC8C-D508-4B0A-82D6-4CC128221536}" type="sibTrans" cxnId="{D194C7B5-75B4-4F46-B8D4-887C560BBCA5}">
      <dgm:prSet/>
      <dgm:spPr/>
      <dgm:t>
        <a:bodyPr/>
        <a:lstStyle/>
        <a:p>
          <a:endParaRPr lang="en-US"/>
        </a:p>
      </dgm:t>
    </dgm:pt>
    <dgm:pt modelId="{6C870A2A-EA06-49CB-82D9-B571F61E85CA}">
      <dgm:prSet/>
      <dgm:spPr/>
      <dgm:t>
        <a:bodyPr/>
        <a:lstStyle/>
        <a:p>
          <a:r>
            <a:rPr lang="en-US"/>
            <a:t>Submit documents to OIS in the Ferguson International Center (330 N Eagleson Ave). </a:t>
          </a:r>
        </a:p>
      </dgm:t>
    </dgm:pt>
    <dgm:pt modelId="{EB40AA24-2AD9-4299-967E-B1BDE598AFBA}" type="parTrans" cxnId="{C3BBA4B5-7CCB-4356-A4C6-B79E48651271}">
      <dgm:prSet/>
      <dgm:spPr/>
      <dgm:t>
        <a:bodyPr/>
        <a:lstStyle/>
        <a:p>
          <a:endParaRPr lang="en-US"/>
        </a:p>
      </dgm:t>
    </dgm:pt>
    <dgm:pt modelId="{5352FA24-87B4-4F9D-BE06-1B6A2312E5C0}" type="sibTrans" cxnId="{C3BBA4B5-7CCB-4356-A4C6-B79E48651271}">
      <dgm:prSet/>
      <dgm:spPr/>
      <dgm:t>
        <a:bodyPr/>
        <a:lstStyle/>
        <a:p>
          <a:endParaRPr lang="en-US"/>
        </a:p>
      </dgm:t>
    </dgm:pt>
    <dgm:pt modelId="{4C82F8AD-E209-4C12-B330-B057EEA3E63D}">
      <dgm:prSet/>
      <dgm:spPr/>
      <dgm:t>
        <a:bodyPr/>
        <a:lstStyle/>
        <a:p>
          <a:pPr rtl="0"/>
          <a:r>
            <a:rPr lang="en-US"/>
            <a:t>OIS Reviews</a:t>
          </a:r>
          <a:r>
            <a:rPr lang="en-US">
              <a:latin typeface="Arial"/>
            </a:rPr>
            <a:t> Documents</a:t>
          </a:r>
          <a:endParaRPr lang="en-US"/>
        </a:p>
      </dgm:t>
    </dgm:pt>
    <dgm:pt modelId="{226A58C2-C7FB-42FE-BEF0-0783185205DB}" type="parTrans" cxnId="{945DA9D5-E8CA-4102-8336-5384BA227026}">
      <dgm:prSet/>
      <dgm:spPr/>
      <dgm:t>
        <a:bodyPr/>
        <a:lstStyle/>
        <a:p>
          <a:endParaRPr lang="en-US"/>
        </a:p>
      </dgm:t>
    </dgm:pt>
    <dgm:pt modelId="{0AEE6D84-B31A-44D5-B320-276C672A98A6}" type="sibTrans" cxnId="{945DA9D5-E8CA-4102-8336-5384BA227026}">
      <dgm:prSet/>
      <dgm:spPr/>
      <dgm:t>
        <a:bodyPr/>
        <a:lstStyle/>
        <a:p>
          <a:endParaRPr lang="en-US"/>
        </a:p>
      </dgm:t>
    </dgm:pt>
    <dgm:pt modelId="{538F4269-51DB-4177-BC6A-198E7E4517A0}">
      <dgm:prSet/>
      <dgm:spPr/>
      <dgm:t>
        <a:bodyPr/>
        <a:lstStyle/>
        <a:p>
          <a:r>
            <a:rPr lang="en-US"/>
            <a:t>It takes up to two weeks for OIS to review submitted document</a:t>
          </a:r>
        </a:p>
      </dgm:t>
    </dgm:pt>
    <dgm:pt modelId="{12FBC795-357A-4844-A411-4958A285A42B}" type="parTrans" cxnId="{EE9AB6FF-BD29-4B0E-BEF9-2661098DE214}">
      <dgm:prSet/>
      <dgm:spPr/>
      <dgm:t>
        <a:bodyPr/>
        <a:lstStyle/>
        <a:p>
          <a:endParaRPr lang="en-US"/>
        </a:p>
      </dgm:t>
    </dgm:pt>
    <dgm:pt modelId="{E18A1F46-7103-43FF-9756-BDCFE98D72A1}" type="sibTrans" cxnId="{EE9AB6FF-BD29-4B0E-BEF9-2661098DE214}">
      <dgm:prSet/>
      <dgm:spPr/>
      <dgm:t>
        <a:bodyPr/>
        <a:lstStyle/>
        <a:p>
          <a:endParaRPr lang="en-US"/>
        </a:p>
      </dgm:t>
    </dgm:pt>
    <dgm:pt modelId="{6F99D7CB-92C4-442C-A1C4-F3407C1B581D}">
      <dgm:prSet/>
      <dgm:spPr/>
      <dgm:t>
        <a:bodyPr/>
        <a:lstStyle/>
        <a:p>
          <a:r>
            <a:rPr lang="en-US"/>
            <a:t>Hold is </a:t>
          </a:r>
          <a:r>
            <a:rPr lang="en-US">
              <a:latin typeface="Arial"/>
            </a:rPr>
            <a:t>Removed</a:t>
          </a:r>
          <a:endParaRPr lang="en-US"/>
        </a:p>
      </dgm:t>
    </dgm:pt>
    <dgm:pt modelId="{A327937C-E3CD-4B11-A412-85ABE1E74BE7}" type="parTrans" cxnId="{E71038B1-0197-42AC-8626-0868BC20B24C}">
      <dgm:prSet/>
      <dgm:spPr/>
      <dgm:t>
        <a:bodyPr/>
        <a:lstStyle/>
        <a:p>
          <a:endParaRPr lang="en-US"/>
        </a:p>
      </dgm:t>
    </dgm:pt>
    <dgm:pt modelId="{E6550AF0-C8BA-4D17-A903-B80792844458}" type="sibTrans" cxnId="{E71038B1-0197-42AC-8626-0868BC20B24C}">
      <dgm:prSet/>
      <dgm:spPr/>
      <dgm:t>
        <a:bodyPr/>
        <a:lstStyle/>
        <a:p>
          <a:endParaRPr lang="en-US"/>
        </a:p>
      </dgm:t>
    </dgm:pt>
    <dgm:pt modelId="{6507BCD6-E854-46A1-B55C-6FBBA7DD6E10}">
      <dgm:prSet/>
      <dgm:spPr/>
      <dgm:t>
        <a:bodyPr/>
        <a:lstStyle/>
        <a:p>
          <a:r>
            <a:rPr lang="en-US"/>
            <a:t>The hold will be removed once OIS has finished reviewing the documents. Students can check student center in </a:t>
          </a:r>
          <a:r>
            <a:rPr lang="en-US" err="1"/>
            <a:t>One.IU</a:t>
          </a:r>
          <a:endParaRPr lang="en-US"/>
        </a:p>
      </dgm:t>
    </dgm:pt>
    <dgm:pt modelId="{1FC929B2-6509-414B-9967-AE82ACDF4FEA}" type="parTrans" cxnId="{9E793DAA-634C-4B1B-89C7-E8D05387407B}">
      <dgm:prSet/>
      <dgm:spPr/>
      <dgm:t>
        <a:bodyPr/>
        <a:lstStyle/>
        <a:p>
          <a:endParaRPr lang="en-US"/>
        </a:p>
      </dgm:t>
    </dgm:pt>
    <dgm:pt modelId="{58EE168F-BC32-4590-BC28-C256E14756BB}" type="sibTrans" cxnId="{9E793DAA-634C-4B1B-89C7-E8D05387407B}">
      <dgm:prSet/>
      <dgm:spPr/>
      <dgm:t>
        <a:bodyPr/>
        <a:lstStyle/>
        <a:p>
          <a:endParaRPr lang="en-US"/>
        </a:p>
      </dgm:t>
    </dgm:pt>
    <dgm:pt modelId="{BC38E64C-541F-4BEF-8384-10D7F962368E}" type="pres">
      <dgm:prSet presAssocID="{63590762-2390-4E65-B4B1-E26777BB9160}" presName="linear" presStyleCnt="0">
        <dgm:presLayoutVars>
          <dgm:dir/>
          <dgm:animLvl val="lvl"/>
          <dgm:resizeHandles val="exact"/>
        </dgm:presLayoutVars>
      </dgm:prSet>
      <dgm:spPr/>
    </dgm:pt>
    <dgm:pt modelId="{390A2067-6ED4-4168-86B2-DC0D1EE3AE7D}" type="pres">
      <dgm:prSet presAssocID="{080D5CE9-E869-41B5-AE0A-5C421CE7DE3C}" presName="parentLin" presStyleCnt="0"/>
      <dgm:spPr/>
    </dgm:pt>
    <dgm:pt modelId="{FDF39A2C-9DA5-44B3-91C1-15B250C08A16}" type="pres">
      <dgm:prSet presAssocID="{080D5CE9-E869-41B5-AE0A-5C421CE7DE3C}" presName="parentLeftMargin" presStyleLbl="node1" presStyleIdx="0" presStyleCnt="5"/>
      <dgm:spPr/>
    </dgm:pt>
    <dgm:pt modelId="{59485854-0027-443C-ACC5-E3E635651C90}" type="pres">
      <dgm:prSet presAssocID="{080D5CE9-E869-41B5-AE0A-5C421CE7DE3C}" presName="parentText" presStyleLbl="node1" presStyleIdx="0" presStyleCnt="5">
        <dgm:presLayoutVars>
          <dgm:chMax val="0"/>
          <dgm:bulletEnabled val="1"/>
        </dgm:presLayoutVars>
      </dgm:prSet>
      <dgm:spPr/>
    </dgm:pt>
    <dgm:pt modelId="{2A11BF19-C3F3-4D36-AD8A-3C9865BC7B6F}" type="pres">
      <dgm:prSet presAssocID="{080D5CE9-E869-41B5-AE0A-5C421CE7DE3C}" presName="negativeSpace" presStyleCnt="0"/>
      <dgm:spPr/>
    </dgm:pt>
    <dgm:pt modelId="{ABF28AF1-D64C-4E9C-BF9B-B51BAF2A279B}" type="pres">
      <dgm:prSet presAssocID="{080D5CE9-E869-41B5-AE0A-5C421CE7DE3C}" presName="childText" presStyleLbl="conFgAcc1" presStyleIdx="0" presStyleCnt="5">
        <dgm:presLayoutVars>
          <dgm:bulletEnabled val="1"/>
        </dgm:presLayoutVars>
      </dgm:prSet>
      <dgm:spPr/>
    </dgm:pt>
    <dgm:pt modelId="{EB1D4317-E7D0-4DF9-A240-4CBFC23840FB}" type="pres">
      <dgm:prSet presAssocID="{8D5CE60D-F547-46FC-8499-A6A830854A7A}" presName="spaceBetweenRectangles" presStyleCnt="0"/>
      <dgm:spPr/>
    </dgm:pt>
    <dgm:pt modelId="{358BD5A2-C5E5-4AD5-8B6C-4B45B21CA5D8}" type="pres">
      <dgm:prSet presAssocID="{3A749F04-5AA9-406A-82F9-299567692DB3}" presName="parentLin" presStyleCnt="0"/>
      <dgm:spPr/>
    </dgm:pt>
    <dgm:pt modelId="{1A77EB6C-792D-444A-A3E2-092D9993E42C}" type="pres">
      <dgm:prSet presAssocID="{3A749F04-5AA9-406A-82F9-299567692DB3}" presName="parentLeftMargin" presStyleLbl="node1" presStyleIdx="0" presStyleCnt="5"/>
      <dgm:spPr/>
    </dgm:pt>
    <dgm:pt modelId="{8DBC508E-1F39-4BA0-BD55-F2B15AD0C363}" type="pres">
      <dgm:prSet presAssocID="{3A749F04-5AA9-406A-82F9-299567692DB3}" presName="parentText" presStyleLbl="node1" presStyleIdx="1" presStyleCnt="5">
        <dgm:presLayoutVars>
          <dgm:chMax val="0"/>
          <dgm:bulletEnabled val="1"/>
        </dgm:presLayoutVars>
      </dgm:prSet>
      <dgm:spPr/>
    </dgm:pt>
    <dgm:pt modelId="{DD762B78-17E0-4203-AB92-B3DF92BC26AE}" type="pres">
      <dgm:prSet presAssocID="{3A749F04-5AA9-406A-82F9-299567692DB3}" presName="negativeSpace" presStyleCnt="0"/>
      <dgm:spPr/>
    </dgm:pt>
    <dgm:pt modelId="{ED83ABD9-E9A7-4CBE-A4CA-CA578501CF8C}" type="pres">
      <dgm:prSet presAssocID="{3A749F04-5AA9-406A-82F9-299567692DB3}" presName="childText" presStyleLbl="conFgAcc1" presStyleIdx="1" presStyleCnt="5">
        <dgm:presLayoutVars>
          <dgm:bulletEnabled val="1"/>
        </dgm:presLayoutVars>
      </dgm:prSet>
      <dgm:spPr/>
    </dgm:pt>
    <dgm:pt modelId="{4102CEAD-6B68-4750-96E3-6260815FDC16}" type="pres">
      <dgm:prSet presAssocID="{D1019B26-C487-4C16-8354-705885566B36}" presName="spaceBetweenRectangles" presStyleCnt="0"/>
      <dgm:spPr/>
    </dgm:pt>
    <dgm:pt modelId="{0034E8E7-DBCF-4614-AA60-6FAF3ECD4EBA}" type="pres">
      <dgm:prSet presAssocID="{F4684751-D1F3-4AC5-AD9C-44CCA0AF93E4}" presName="parentLin" presStyleCnt="0"/>
      <dgm:spPr/>
    </dgm:pt>
    <dgm:pt modelId="{8CF75D9D-0031-4DC7-B8B4-19E184BC70B4}" type="pres">
      <dgm:prSet presAssocID="{F4684751-D1F3-4AC5-AD9C-44CCA0AF93E4}" presName="parentLeftMargin" presStyleLbl="node1" presStyleIdx="1" presStyleCnt="5"/>
      <dgm:spPr/>
    </dgm:pt>
    <dgm:pt modelId="{AFB4C8CF-5700-4560-AC2A-24FB644D2A6F}" type="pres">
      <dgm:prSet presAssocID="{F4684751-D1F3-4AC5-AD9C-44CCA0AF93E4}" presName="parentText" presStyleLbl="node1" presStyleIdx="2" presStyleCnt="5">
        <dgm:presLayoutVars>
          <dgm:chMax val="0"/>
          <dgm:bulletEnabled val="1"/>
        </dgm:presLayoutVars>
      </dgm:prSet>
      <dgm:spPr/>
    </dgm:pt>
    <dgm:pt modelId="{B3A335E5-776F-4F7D-A9BA-C34B995A019E}" type="pres">
      <dgm:prSet presAssocID="{F4684751-D1F3-4AC5-AD9C-44CCA0AF93E4}" presName="negativeSpace" presStyleCnt="0"/>
      <dgm:spPr/>
    </dgm:pt>
    <dgm:pt modelId="{3D3ADDA1-DD51-4D1B-91F7-FE0D1AE8E473}" type="pres">
      <dgm:prSet presAssocID="{F4684751-D1F3-4AC5-AD9C-44CCA0AF93E4}" presName="childText" presStyleLbl="conFgAcc1" presStyleIdx="2" presStyleCnt="5">
        <dgm:presLayoutVars>
          <dgm:bulletEnabled val="1"/>
        </dgm:presLayoutVars>
      </dgm:prSet>
      <dgm:spPr/>
    </dgm:pt>
    <dgm:pt modelId="{D7C0A116-FDB0-4B20-8F9A-A8B500241283}" type="pres">
      <dgm:prSet presAssocID="{2F43DC8C-D508-4B0A-82D6-4CC128221536}" presName="spaceBetweenRectangles" presStyleCnt="0"/>
      <dgm:spPr/>
    </dgm:pt>
    <dgm:pt modelId="{A4790C1F-33FE-430C-B92C-1C2259C4AC30}" type="pres">
      <dgm:prSet presAssocID="{4C82F8AD-E209-4C12-B330-B057EEA3E63D}" presName="parentLin" presStyleCnt="0"/>
      <dgm:spPr/>
    </dgm:pt>
    <dgm:pt modelId="{F8BA74DC-1FAE-491F-B2BF-06817D12823D}" type="pres">
      <dgm:prSet presAssocID="{4C82F8AD-E209-4C12-B330-B057EEA3E63D}" presName="parentLeftMargin" presStyleLbl="node1" presStyleIdx="2" presStyleCnt="5"/>
      <dgm:spPr/>
    </dgm:pt>
    <dgm:pt modelId="{575BBCE9-13FD-48A3-9EBF-0BBE3C8118CE}" type="pres">
      <dgm:prSet presAssocID="{4C82F8AD-E209-4C12-B330-B057EEA3E63D}" presName="parentText" presStyleLbl="node1" presStyleIdx="3" presStyleCnt="5">
        <dgm:presLayoutVars>
          <dgm:chMax val="0"/>
          <dgm:bulletEnabled val="1"/>
        </dgm:presLayoutVars>
      </dgm:prSet>
      <dgm:spPr/>
    </dgm:pt>
    <dgm:pt modelId="{73554AFD-AEA0-47F2-B2A4-9DEAEC4E102C}" type="pres">
      <dgm:prSet presAssocID="{4C82F8AD-E209-4C12-B330-B057EEA3E63D}" presName="negativeSpace" presStyleCnt="0"/>
      <dgm:spPr/>
    </dgm:pt>
    <dgm:pt modelId="{74B6ECE0-0E57-45F5-A881-71C3CE284147}" type="pres">
      <dgm:prSet presAssocID="{4C82F8AD-E209-4C12-B330-B057EEA3E63D}" presName="childText" presStyleLbl="conFgAcc1" presStyleIdx="3" presStyleCnt="5">
        <dgm:presLayoutVars>
          <dgm:bulletEnabled val="1"/>
        </dgm:presLayoutVars>
      </dgm:prSet>
      <dgm:spPr/>
    </dgm:pt>
    <dgm:pt modelId="{0A63443F-C230-4D96-8C74-90C7A8EB24E3}" type="pres">
      <dgm:prSet presAssocID="{0AEE6D84-B31A-44D5-B320-276C672A98A6}" presName="spaceBetweenRectangles" presStyleCnt="0"/>
      <dgm:spPr/>
    </dgm:pt>
    <dgm:pt modelId="{D4727A20-669B-4947-A99E-2031D5153E40}" type="pres">
      <dgm:prSet presAssocID="{6F99D7CB-92C4-442C-A1C4-F3407C1B581D}" presName="parentLin" presStyleCnt="0"/>
      <dgm:spPr/>
    </dgm:pt>
    <dgm:pt modelId="{27AB3DE9-4F7D-4426-B45D-D099A2DF287B}" type="pres">
      <dgm:prSet presAssocID="{6F99D7CB-92C4-442C-A1C4-F3407C1B581D}" presName="parentLeftMargin" presStyleLbl="node1" presStyleIdx="3" presStyleCnt="5"/>
      <dgm:spPr/>
    </dgm:pt>
    <dgm:pt modelId="{BF7083C8-3919-4155-8872-A1C1349DA76F}" type="pres">
      <dgm:prSet presAssocID="{6F99D7CB-92C4-442C-A1C4-F3407C1B581D}" presName="parentText" presStyleLbl="node1" presStyleIdx="4" presStyleCnt="5">
        <dgm:presLayoutVars>
          <dgm:chMax val="0"/>
          <dgm:bulletEnabled val="1"/>
        </dgm:presLayoutVars>
      </dgm:prSet>
      <dgm:spPr/>
    </dgm:pt>
    <dgm:pt modelId="{64E2AF27-1B6B-489C-9F4E-C5EC5FC7D15D}" type="pres">
      <dgm:prSet presAssocID="{6F99D7CB-92C4-442C-A1C4-F3407C1B581D}" presName="negativeSpace" presStyleCnt="0"/>
      <dgm:spPr/>
    </dgm:pt>
    <dgm:pt modelId="{4CF4222F-0BF4-4C0E-9601-FD09170F0186}" type="pres">
      <dgm:prSet presAssocID="{6F99D7CB-92C4-442C-A1C4-F3407C1B581D}" presName="childText" presStyleLbl="conFgAcc1" presStyleIdx="4" presStyleCnt="5">
        <dgm:presLayoutVars>
          <dgm:bulletEnabled val="1"/>
        </dgm:presLayoutVars>
      </dgm:prSet>
      <dgm:spPr/>
    </dgm:pt>
  </dgm:ptLst>
  <dgm:cxnLst>
    <dgm:cxn modelId="{58A04401-9271-4134-9BAA-68104612C514}" type="presOf" srcId="{0DFEF0E6-7B59-47CB-A595-40F5893A4758}" destId="{ED83ABD9-E9A7-4CBE-A4CA-CA578501CF8C}" srcOrd="0" destOrd="0" presId="urn:microsoft.com/office/officeart/2005/8/layout/list1"/>
    <dgm:cxn modelId="{DD730726-0F5C-4A58-916B-37ECDCB00BC6}" type="presOf" srcId="{4C82F8AD-E209-4C12-B330-B057EEA3E63D}" destId="{F8BA74DC-1FAE-491F-B2BF-06817D12823D}" srcOrd="0" destOrd="0" presId="urn:microsoft.com/office/officeart/2005/8/layout/list1"/>
    <dgm:cxn modelId="{2CF78F33-48CF-48E1-8160-A5041618D96A}" type="presOf" srcId="{3A749F04-5AA9-406A-82F9-299567692DB3}" destId="{1A77EB6C-792D-444A-A3E2-092D9993E42C}" srcOrd="0" destOrd="0" presId="urn:microsoft.com/office/officeart/2005/8/layout/list1"/>
    <dgm:cxn modelId="{2B687136-A0D6-41CA-8114-CA1385DFFDB5}" type="presOf" srcId="{6C870A2A-EA06-49CB-82D9-B571F61E85CA}" destId="{3D3ADDA1-DD51-4D1B-91F7-FE0D1AE8E473}" srcOrd="0" destOrd="0" presId="urn:microsoft.com/office/officeart/2005/8/layout/list1"/>
    <dgm:cxn modelId="{BE4BB539-CBFC-4837-962D-E79A46570FC5}" type="presOf" srcId="{F4684751-D1F3-4AC5-AD9C-44CCA0AF93E4}" destId="{AFB4C8CF-5700-4560-AC2A-24FB644D2A6F}" srcOrd="1" destOrd="0" presId="urn:microsoft.com/office/officeart/2005/8/layout/list1"/>
    <dgm:cxn modelId="{8324E862-2589-47B1-93FA-F9833F88D525}" type="presOf" srcId="{080D5CE9-E869-41B5-AE0A-5C421CE7DE3C}" destId="{FDF39A2C-9DA5-44B3-91C1-15B250C08A16}" srcOrd="0" destOrd="0" presId="urn:microsoft.com/office/officeart/2005/8/layout/list1"/>
    <dgm:cxn modelId="{95EDF249-B6A1-4D27-A651-3C7FAE51DDF6}" type="presOf" srcId="{F4684751-D1F3-4AC5-AD9C-44CCA0AF93E4}" destId="{8CF75D9D-0031-4DC7-B8B4-19E184BC70B4}" srcOrd="0" destOrd="0" presId="urn:microsoft.com/office/officeart/2005/8/layout/list1"/>
    <dgm:cxn modelId="{3F83F854-A3AE-4810-8F47-E4FC0C5E36DF}" type="presOf" srcId="{63590762-2390-4E65-B4B1-E26777BB9160}" destId="{BC38E64C-541F-4BEF-8384-10D7F962368E}" srcOrd="0" destOrd="0" presId="urn:microsoft.com/office/officeart/2005/8/layout/list1"/>
    <dgm:cxn modelId="{3FC7CB76-0C8B-4627-93AF-FB7D37F56E0D}" type="presOf" srcId="{6507BCD6-E854-46A1-B55C-6FBBA7DD6E10}" destId="{4CF4222F-0BF4-4C0E-9601-FD09170F0186}" srcOrd="0" destOrd="0" presId="urn:microsoft.com/office/officeart/2005/8/layout/list1"/>
    <dgm:cxn modelId="{8447E9A5-CBBD-4F15-BF33-306F4162ADF7}" srcId="{080D5CE9-E869-41B5-AE0A-5C421CE7DE3C}" destId="{7D31F0B7-5BA9-4A61-93E2-41AD33F11DDB}" srcOrd="0" destOrd="0" parTransId="{01CFB1BC-0D22-496A-91AF-44D443B08790}" sibTransId="{9BBBD296-85E6-4AC3-A851-F91A85D5D251}"/>
    <dgm:cxn modelId="{B84697A8-BCB9-4470-A76E-1D47B658A0D2}" type="presOf" srcId="{538F4269-51DB-4177-BC6A-198E7E4517A0}" destId="{74B6ECE0-0E57-45F5-A881-71C3CE284147}" srcOrd="0" destOrd="0" presId="urn:microsoft.com/office/officeart/2005/8/layout/list1"/>
    <dgm:cxn modelId="{9E793DAA-634C-4B1B-89C7-E8D05387407B}" srcId="{6F99D7CB-92C4-442C-A1C4-F3407C1B581D}" destId="{6507BCD6-E854-46A1-B55C-6FBBA7DD6E10}" srcOrd="0" destOrd="0" parTransId="{1FC929B2-6509-414B-9967-AE82ACDF4FEA}" sibTransId="{58EE168F-BC32-4590-BC28-C256E14756BB}"/>
    <dgm:cxn modelId="{EB979EAC-0491-4E6A-A638-49713CA94FD9}" type="presOf" srcId="{6F99D7CB-92C4-442C-A1C4-F3407C1B581D}" destId="{27AB3DE9-4F7D-4426-B45D-D099A2DF287B}" srcOrd="0" destOrd="0" presId="urn:microsoft.com/office/officeart/2005/8/layout/list1"/>
    <dgm:cxn modelId="{E71038B1-0197-42AC-8626-0868BC20B24C}" srcId="{63590762-2390-4E65-B4B1-E26777BB9160}" destId="{6F99D7CB-92C4-442C-A1C4-F3407C1B581D}" srcOrd="4" destOrd="0" parTransId="{A327937C-E3CD-4B11-A412-85ABE1E74BE7}" sibTransId="{E6550AF0-C8BA-4D17-A903-B80792844458}"/>
    <dgm:cxn modelId="{C3BBA4B5-7CCB-4356-A4C6-B79E48651271}" srcId="{F4684751-D1F3-4AC5-AD9C-44CCA0AF93E4}" destId="{6C870A2A-EA06-49CB-82D9-B571F61E85CA}" srcOrd="0" destOrd="0" parTransId="{EB40AA24-2AD9-4299-967E-B1BDE598AFBA}" sibTransId="{5352FA24-87B4-4F9D-BE06-1B6A2312E5C0}"/>
    <dgm:cxn modelId="{D194C7B5-75B4-4F46-B8D4-887C560BBCA5}" srcId="{63590762-2390-4E65-B4B1-E26777BB9160}" destId="{F4684751-D1F3-4AC5-AD9C-44CCA0AF93E4}" srcOrd="2" destOrd="0" parTransId="{FF58A443-86B3-4468-955A-A2526555B89E}" sibTransId="{2F43DC8C-D508-4B0A-82D6-4CC128221536}"/>
    <dgm:cxn modelId="{CF1E14CD-2BC5-4A01-B68F-399C16EC4B64}" srcId="{63590762-2390-4E65-B4B1-E26777BB9160}" destId="{3A749F04-5AA9-406A-82F9-299567692DB3}" srcOrd="1" destOrd="0" parTransId="{EF0C07CD-0082-4485-B528-D4AFC3C839B5}" sibTransId="{D1019B26-C487-4C16-8354-705885566B36}"/>
    <dgm:cxn modelId="{B1298ED3-8784-4A6D-A184-8636D92C2A1E}" type="presOf" srcId="{4C82F8AD-E209-4C12-B330-B057EEA3E63D}" destId="{575BBCE9-13FD-48A3-9EBF-0BBE3C8118CE}" srcOrd="1" destOrd="0" presId="urn:microsoft.com/office/officeart/2005/8/layout/list1"/>
    <dgm:cxn modelId="{945DA9D5-E8CA-4102-8336-5384BA227026}" srcId="{63590762-2390-4E65-B4B1-E26777BB9160}" destId="{4C82F8AD-E209-4C12-B330-B057EEA3E63D}" srcOrd="3" destOrd="0" parTransId="{226A58C2-C7FB-42FE-BEF0-0783185205DB}" sibTransId="{0AEE6D84-B31A-44D5-B320-276C672A98A6}"/>
    <dgm:cxn modelId="{DB4361DC-56FB-4AEB-AB97-9934053D7FB8}" type="presOf" srcId="{080D5CE9-E869-41B5-AE0A-5C421CE7DE3C}" destId="{59485854-0027-443C-ACC5-E3E635651C90}" srcOrd="1" destOrd="0" presId="urn:microsoft.com/office/officeart/2005/8/layout/list1"/>
    <dgm:cxn modelId="{8026FFE8-2B1D-4D0B-92DC-D84A3D70B06C}" type="presOf" srcId="{6F99D7CB-92C4-442C-A1C4-F3407C1B581D}" destId="{BF7083C8-3919-4155-8872-A1C1349DA76F}" srcOrd="1" destOrd="0" presId="urn:microsoft.com/office/officeart/2005/8/layout/list1"/>
    <dgm:cxn modelId="{FFF898F1-2752-4331-ABF7-C22B417266AF}" type="presOf" srcId="{3A749F04-5AA9-406A-82F9-299567692DB3}" destId="{8DBC508E-1F39-4BA0-BD55-F2B15AD0C363}" srcOrd="1" destOrd="0" presId="urn:microsoft.com/office/officeart/2005/8/layout/list1"/>
    <dgm:cxn modelId="{A98043FB-6CA8-4E69-ACBC-527522CF40F3}" srcId="{3A749F04-5AA9-406A-82F9-299567692DB3}" destId="{0DFEF0E6-7B59-47CB-A595-40F5893A4758}" srcOrd="0" destOrd="0" parTransId="{25DB565B-26B3-4A04-8086-089AFB11B357}" sibTransId="{5E1FE76F-16ED-4D67-BB3D-2BFFED753FC0}"/>
    <dgm:cxn modelId="{845CF9FC-3683-42E7-9E29-8156BC29DAF9}" srcId="{63590762-2390-4E65-B4B1-E26777BB9160}" destId="{080D5CE9-E869-41B5-AE0A-5C421CE7DE3C}" srcOrd="0" destOrd="0" parTransId="{851A8FF9-6493-44CD-8AD7-EC6C74128DBE}" sibTransId="{8D5CE60D-F547-46FC-8499-A6A830854A7A}"/>
    <dgm:cxn modelId="{611A45FD-767C-470C-8B78-BD0D615739E3}" type="presOf" srcId="{7D31F0B7-5BA9-4A61-93E2-41AD33F11DDB}" destId="{ABF28AF1-D64C-4E9C-BF9B-B51BAF2A279B}" srcOrd="0" destOrd="0" presId="urn:microsoft.com/office/officeart/2005/8/layout/list1"/>
    <dgm:cxn modelId="{EE9AB6FF-BD29-4B0E-BEF9-2661098DE214}" srcId="{4C82F8AD-E209-4C12-B330-B057EEA3E63D}" destId="{538F4269-51DB-4177-BC6A-198E7E4517A0}" srcOrd="0" destOrd="0" parTransId="{12FBC795-357A-4844-A411-4958A285A42B}" sibTransId="{E18A1F46-7103-43FF-9756-BDCFE98D72A1}"/>
    <dgm:cxn modelId="{8DAC5BF8-9BFB-4127-AA0B-A2E26BA1E9AB}" type="presParOf" srcId="{BC38E64C-541F-4BEF-8384-10D7F962368E}" destId="{390A2067-6ED4-4168-86B2-DC0D1EE3AE7D}" srcOrd="0" destOrd="0" presId="urn:microsoft.com/office/officeart/2005/8/layout/list1"/>
    <dgm:cxn modelId="{447EE367-58BC-4450-A616-2D52E2FDAEE6}" type="presParOf" srcId="{390A2067-6ED4-4168-86B2-DC0D1EE3AE7D}" destId="{FDF39A2C-9DA5-44B3-91C1-15B250C08A16}" srcOrd="0" destOrd="0" presId="urn:microsoft.com/office/officeart/2005/8/layout/list1"/>
    <dgm:cxn modelId="{625ECB50-2BA8-4A44-8F47-B4B9B6172607}" type="presParOf" srcId="{390A2067-6ED4-4168-86B2-DC0D1EE3AE7D}" destId="{59485854-0027-443C-ACC5-E3E635651C90}" srcOrd="1" destOrd="0" presId="urn:microsoft.com/office/officeart/2005/8/layout/list1"/>
    <dgm:cxn modelId="{1FDCEE98-DAFE-4850-8AA9-6C2C4067450A}" type="presParOf" srcId="{BC38E64C-541F-4BEF-8384-10D7F962368E}" destId="{2A11BF19-C3F3-4D36-AD8A-3C9865BC7B6F}" srcOrd="1" destOrd="0" presId="urn:microsoft.com/office/officeart/2005/8/layout/list1"/>
    <dgm:cxn modelId="{3D681F55-C4C2-4128-9253-B1CB483E4D68}" type="presParOf" srcId="{BC38E64C-541F-4BEF-8384-10D7F962368E}" destId="{ABF28AF1-D64C-4E9C-BF9B-B51BAF2A279B}" srcOrd="2" destOrd="0" presId="urn:microsoft.com/office/officeart/2005/8/layout/list1"/>
    <dgm:cxn modelId="{C4073441-49BF-4FA4-B86A-F00A8E991C30}" type="presParOf" srcId="{BC38E64C-541F-4BEF-8384-10D7F962368E}" destId="{EB1D4317-E7D0-4DF9-A240-4CBFC23840FB}" srcOrd="3" destOrd="0" presId="urn:microsoft.com/office/officeart/2005/8/layout/list1"/>
    <dgm:cxn modelId="{70F5B501-EB78-4B5F-97A1-D17081218517}" type="presParOf" srcId="{BC38E64C-541F-4BEF-8384-10D7F962368E}" destId="{358BD5A2-C5E5-4AD5-8B6C-4B45B21CA5D8}" srcOrd="4" destOrd="0" presId="urn:microsoft.com/office/officeart/2005/8/layout/list1"/>
    <dgm:cxn modelId="{99F1A214-210B-4DC7-9472-3AA4ACEE2465}" type="presParOf" srcId="{358BD5A2-C5E5-4AD5-8B6C-4B45B21CA5D8}" destId="{1A77EB6C-792D-444A-A3E2-092D9993E42C}" srcOrd="0" destOrd="0" presId="urn:microsoft.com/office/officeart/2005/8/layout/list1"/>
    <dgm:cxn modelId="{AB231021-3D50-461D-8F33-8DC4BDAF6B7E}" type="presParOf" srcId="{358BD5A2-C5E5-4AD5-8B6C-4B45B21CA5D8}" destId="{8DBC508E-1F39-4BA0-BD55-F2B15AD0C363}" srcOrd="1" destOrd="0" presId="urn:microsoft.com/office/officeart/2005/8/layout/list1"/>
    <dgm:cxn modelId="{F98CC68D-709B-42DB-8F6D-0D606AB1CDDD}" type="presParOf" srcId="{BC38E64C-541F-4BEF-8384-10D7F962368E}" destId="{DD762B78-17E0-4203-AB92-B3DF92BC26AE}" srcOrd="5" destOrd="0" presId="urn:microsoft.com/office/officeart/2005/8/layout/list1"/>
    <dgm:cxn modelId="{094A6C56-1D6C-47F4-8E8F-9C291DD1AAAF}" type="presParOf" srcId="{BC38E64C-541F-4BEF-8384-10D7F962368E}" destId="{ED83ABD9-E9A7-4CBE-A4CA-CA578501CF8C}" srcOrd="6" destOrd="0" presId="urn:microsoft.com/office/officeart/2005/8/layout/list1"/>
    <dgm:cxn modelId="{484300DA-46BD-4EF0-BDD4-4A8FE3F4AE63}" type="presParOf" srcId="{BC38E64C-541F-4BEF-8384-10D7F962368E}" destId="{4102CEAD-6B68-4750-96E3-6260815FDC16}" srcOrd="7" destOrd="0" presId="urn:microsoft.com/office/officeart/2005/8/layout/list1"/>
    <dgm:cxn modelId="{903758BD-D064-4333-8B18-0270E65A62E3}" type="presParOf" srcId="{BC38E64C-541F-4BEF-8384-10D7F962368E}" destId="{0034E8E7-DBCF-4614-AA60-6FAF3ECD4EBA}" srcOrd="8" destOrd="0" presId="urn:microsoft.com/office/officeart/2005/8/layout/list1"/>
    <dgm:cxn modelId="{1EF81EAC-DDD1-4FA4-9391-3A1D5FE2ED20}" type="presParOf" srcId="{0034E8E7-DBCF-4614-AA60-6FAF3ECD4EBA}" destId="{8CF75D9D-0031-4DC7-B8B4-19E184BC70B4}" srcOrd="0" destOrd="0" presId="urn:microsoft.com/office/officeart/2005/8/layout/list1"/>
    <dgm:cxn modelId="{B8F1413E-903B-4BC3-8ADF-3CC055EB61EE}" type="presParOf" srcId="{0034E8E7-DBCF-4614-AA60-6FAF3ECD4EBA}" destId="{AFB4C8CF-5700-4560-AC2A-24FB644D2A6F}" srcOrd="1" destOrd="0" presId="urn:microsoft.com/office/officeart/2005/8/layout/list1"/>
    <dgm:cxn modelId="{62CDB936-7CE3-4A1D-9C0A-2D31D143DA29}" type="presParOf" srcId="{BC38E64C-541F-4BEF-8384-10D7F962368E}" destId="{B3A335E5-776F-4F7D-A9BA-C34B995A019E}" srcOrd="9" destOrd="0" presId="urn:microsoft.com/office/officeart/2005/8/layout/list1"/>
    <dgm:cxn modelId="{6A62687A-AA55-4D3B-B690-774D9D2D99D6}" type="presParOf" srcId="{BC38E64C-541F-4BEF-8384-10D7F962368E}" destId="{3D3ADDA1-DD51-4D1B-91F7-FE0D1AE8E473}" srcOrd="10" destOrd="0" presId="urn:microsoft.com/office/officeart/2005/8/layout/list1"/>
    <dgm:cxn modelId="{C841B61D-A2B2-4051-8223-D9807AB88945}" type="presParOf" srcId="{BC38E64C-541F-4BEF-8384-10D7F962368E}" destId="{D7C0A116-FDB0-4B20-8F9A-A8B500241283}" srcOrd="11" destOrd="0" presId="urn:microsoft.com/office/officeart/2005/8/layout/list1"/>
    <dgm:cxn modelId="{19BBFE2C-772F-42AB-A146-CF665D22F402}" type="presParOf" srcId="{BC38E64C-541F-4BEF-8384-10D7F962368E}" destId="{A4790C1F-33FE-430C-B92C-1C2259C4AC30}" srcOrd="12" destOrd="0" presId="urn:microsoft.com/office/officeart/2005/8/layout/list1"/>
    <dgm:cxn modelId="{3A81D787-5614-441B-8A38-D85EB08D21FE}" type="presParOf" srcId="{A4790C1F-33FE-430C-B92C-1C2259C4AC30}" destId="{F8BA74DC-1FAE-491F-B2BF-06817D12823D}" srcOrd="0" destOrd="0" presId="urn:microsoft.com/office/officeart/2005/8/layout/list1"/>
    <dgm:cxn modelId="{EFB10537-A663-49B5-B330-85AAD361EDE4}" type="presParOf" srcId="{A4790C1F-33FE-430C-B92C-1C2259C4AC30}" destId="{575BBCE9-13FD-48A3-9EBF-0BBE3C8118CE}" srcOrd="1" destOrd="0" presId="urn:microsoft.com/office/officeart/2005/8/layout/list1"/>
    <dgm:cxn modelId="{CC393CC3-6193-4789-8E4E-F5DE7BC8393F}" type="presParOf" srcId="{BC38E64C-541F-4BEF-8384-10D7F962368E}" destId="{73554AFD-AEA0-47F2-B2A4-9DEAEC4E102C}" srcOrd="13" destOrd="0" presId="urn:microsoft.com/office/officeart/2005/8/layout/list1"/>
    <dgm:cxn modelId="{D0F929EC-8A80-4BF4-ACFA-0A2DFA605961}" type="presParOf" srcId="{BC38E64C-541F-4BEF-8384-10D7F962368E}" destId="{74B6ECE0-0E57-45F5-A881-71C3CE284147}" srcOrd="14" destOrd="0" presId="urn:microsoft.com/office/officeart/2005/8/layout/list1"/>
    <dgm:cxn modelId="{18FF91E3-DC75-4B66-AD78-8AF1E19D3768}" type="presParOf" srcId="{BC38E64C-541F-4BEF-8384-10D7F962368E}" destId="{0A63443F-C230-4D96-8C74-90C7A8EB24E3}" srcOrd="15" destOrd="0" presId="urn:microsoft.com/office/officeart/2005/8/layout/list1"/>
    <dgm:cxn modelId="{45766E23-5B1E-4E1A-A4E0-32B171CA71BE}" type="presParOf" srcId="{BC38E64C-541F-4BEF-8384-10D7F962368E}" destId="{D4727A20-669B-4947-A99E-2031D5153E40}" srcOrd="16" destOrd="0" presId="urn:microsoft.com/office/officeart/2005/8/layout/list1"/>
    <dgm:cxn modelId="{43388D3A-91CA-458C-826F-4AF02B6CF9FF}" type="presParOf" srcId="{D4727A20-669B-4947-A99E-2031D5153E40}" destId="{27AB3DE9-4F7D-4426-B45D-D099A2DF287B}" srcOrd="0" destOrd="0" presId="urn:microsoft.com/office/officeart/2005/8/layout/list1"/>
    <dgm:cxn modelId="{660DFC1F-3DFC-4E03-A4E6-37A04D8A33F3}" type="presParOf" srcId="{D4727A20-669B-4947-A99E-2031D5153E40}" destId="{BF7083C8-3919-4155-8872-A1C1349DA76F}" srcOrd="1" destOrd="0" presId="urn:microsoft.com/office/officeart/2005/8/layout/list1"/>
    <dgm:cxn modelId="{95B21850-3091-4BF7-8AEF-884F42191512}" type="presParOf" srcId="{BC38E64C-541F-4BEF-8384-10D7F962368E}" destId="{64E2AF27-1B6B-489C-9F4E-C5EC5FC7D15D}" srcOrd="17" destOrd="0" presId="urn:microsoft.com/office/officeart/2005/8/layout/list1"/>
    <dgm:cxn modelId="{2D121941-9E18-4E15-8DF2-ACF89E1B348D}" type="presParOf" srcId="{BC38E64C-541F-4BEF-8384-10D7F962368E}" destId="{4CF4222F-0BF4-4C0E-9601-FD09170F0186}"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F28AF1-D64C-4E9C-BF9B-B51BAF2A279B}">
      <dsp:nvSpPr>
        <dsp:cNvPr id="0" name=""/>
        <dsp:cNvSpPr/>
      </dsp:nvSpPr>
      <dsp:spPr>
        <a:xfrm>
          <a:off x="0" y="290429"/>
          <a:ext cx="8005989" cy="696150"/>
        </a:xfrm>
        <a:prstGeom prst="rect">
          <a:avLst/>
        </a:prstGeom>
        <a:solidFill>
          <a:schemeClr val="lt1">
            <a:alpha val="90000"/>
            <a:hueOff val="0"/>
            <a:satOff val="0"/>
            <a:lumOff val="0"/>
            <a:alphaOff val="0"/>
          </a:schemeClr>
        </a:solidFill>
        <a:ln w="25400" cap="flat" cmpd="sng" algn="ctr">
          <a:solidFill>
            <a:schemeClr val="accent2">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1354" tIns="270764" rIns="621354" bIns="92456" numCol="1" spcCol="1270" anchor="t" anchorCtr="0">
          <a:noAutofit/>
        </a:bodyPr>
        <a:lstStyle/>
        <a:p>
          <a:pPr marL="114300" lvl="1" indent="-114300" algn="l" defTabSz="577850" rtl="0">
            <a:lnSpc>
              <a:spcPct val="90000"/>
            </a:lnSpc>
            <a:spcBef>
              <a:spcPct val="0"/>
            </a:spcBef>
            <a:spcAft>
              <a:spcPct val="15000"/>
            </a:spcAft>
            <a:buChar char="•"/>
          </a:pPr>
          <a:r>
            <a:rPr lang="en-US" sz="1300" kern="1200">
              <a:latin typeface="Arial"/>
            </a:rPr>
            <a:t>Students can find this in the Next Steps page of their admission letter. Records</a:t>
          </a:r>
          <a:r>
            <a:rPr lang="en-US" sz="1300" kern="1200"/>
            <a:t> must be official, original, have an English translation if not originally in English</a:t>
          </a:r>
        </a:p>
      </dsp:txBody>
      <dsp:txXfrm>
        <a:off x="0" y="290429"/>
        <a:ext cx="8005989" cy="696150"/>
      </dsp:txXfrm>
    </dsp:sp>
    <dsp:sp modelId="{59485854-0027-443C-ACC5-E3E635651C90}">
      <dsp:nvSpPr>
        <dsp:cNvPr id="0" name=""/>
        <dsp:cNvSpPr/>
      </dsp:nvSpPr>
      <dsp:spPr>
        <a:xfrm>
          <a:off x="400299" y="98549"/>
          <a:ext cx="5604192" cy="383760"/>
        </a:xfrm>
        <a:prstGeom prst="roundRect">
          <a:avLst/>
        </a:prstGeom>
        <a:solidFill>
          <a:schemeClr val="accent2">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825" tIns="0" rIns="211825" bIns="0" numCol="1" spcCol="1270" anchor="ctr" anchorCtr="0">
          <a:noAutofit/>
        </a:bodyPr>
        <a:lstStyle/>
        <a:p>
          <a:pPr marL="0" lvl="0" indent="0" algn="l" defTabSz="577850">
            <a:lnSpc>
              <a:spcPct val="90000"/>
            </a:lnSpc>
            <a:spcBef>
              <a:spcPct val="0"/>
            </a:spcBef>
            <a:spcAft>
              <a:spcPct val="35000"/>
            </a:spcAft>
            <a:buNone/>
          </a:pPr>
          <a:r>
            <a:rPr lang="en-US" sz="1300" kern="1200"/>
            <a:t>Determine What Needs to be Submitted</a:t>
          </a:r>
        </a:p>
      </dsp:txBody>
      <dsp:txXfrm>
        <a:off x="419033" y="117283"/>
        <a:ext cx="5566724" cy="346292"/>
      </dsp:txXfrm>
    </dsp:sp>
    <dsp:sp modelId="{ED83ABD9-E9A7-4CBE-A4CA-CA578501CF8C}">
      <dsp:nvSpPr>
        <dsp:cNvPr id="0" name=""/>
        <dsp:cNvSpPr/>
      </dsp:nvSpPr>
      <dsp:spPr>
        <a:xfrm>
          <a:off x="0" y="1248659"/>
          <a:ext cx="8005989" cy="696150"/>
        </a:xfrm>
        <a:prstGeom prst="rect">
          <a:avLst/>
        </a:prstGeom>
        <a:solidFill>
          <a:schemeClr val="lt1">
            <a:alpha val="90000"/>
            <a:hueOff val="0"/>
            <a:satOff val="0"/>
            <a:lumOff val="0"/>
            <a:alphaOff val="0"/>
          </a:schemeClr>
        </a:solidFill>
        <a:ln w="25400" cap="flat" cmpd="sng" algn="ctr">
          <a:solidFill>
            <a:schemeClr val="accent2">
              <a:shade val="50000"/>
              <a:hueOff val="-15940"/>
              <a:satOff val="-2910"/>
              <a:lumOff val="1684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1354" tIns="270764" rIns="621354"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a:t>Students will need to contact their school to gather all the required original materials for submission. </a:t>
          </a:r>
        </a:p>
      </dsp:txBody>
      <dsp:txXfrm>
        <a:off x="0" y="1248659"/>
        <a:ext cx="8005989" cy="696150"/>
      </dsp:txXfrm>
    </dsp:sp>
    <dsp:sp modelId="{8DBC508E-1F39-4BA0-BD55-F2B15AD0C363}">
      <dsp:nvSpPr>
        <dsp:cNvPr id="0" name=""/>
        <dsp:cNvSpPr/>
      </dsp:nvSpPr>
      <dsp:spPr>
        <a:xfrm>
          <a:off x="400299" y="1056779"/>
          <a:ext cx="5604192" cy="383760"/>
        </a:xfrm>
        <a:prstGeom prst="roundRect">
          <a:avLst/>
        </a:prstGeom>
        <a:solidFill>
          <a:schemeClr val="accent2">
            <a:shade val="50000"/>
            <a:hueOff val="-16594"/>
            <a:satOff val="-3364"/>
            <a:lumOff val="1850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825" tIns="0" rIns="211825" bIns="0" numCol="1" spcCol="1270" anchor="ctr" anchorCtr="0">
          <a:noAutofit/>
        </a:bodyPr>
        <a:lstStyle/>
        <a:p>
          <a:pPr marL="0" lvl="0" indent="0" algn="l" defTabSz="577850">
            <a:lnSpc>
              <a:spcPct val="90000"/>
            </a:lnSpc>
            <a:spcBef>
              <a:spcPct val="0"/>
            </a:spcBef>
            <a:spcAft>
              <a:spcPct val="35000"/>
            </a:spcAft>
            <a:buNone/>
          </a:pPr>
          <a:r>
            <a:rPr lang="en-US" sz="1300" kern="1200"/>
            <a:t>Gather Documents</a:t>
          </a:r>
        </a:p>
      </dsp:txBody>
      <dsp:txXfrm>
        <a:off x="419033" y="1075513"/>
        <a:ext cx="5566724" cy="346292"/>
      </dsp:txXfrm>
    </dsp:sp>
    <dsp:sp modelId="{3D3ADDA1-DD51-4D1B-91F7-FE0D1AE8E473}">
      <dsp:nvSpPr>
        <dsp:cNvPr id="0" name=""/>
        <dsp:cNvSpPr/>
      </dsp:nvSpPr>
      <dsp:spPr>
        <a:xfrm>
          <a:off x="0" y="2206889"/>
          <a:ext cx="8005989" cy="532350"/>
        </a:xfrm>
        <a:prstGeom prst="rect">
          <a:avLst/>
        </a:prstGeom>
        <a:solidFill>
          <a:schemeClr val="lt1">
            <a:alpha val="90000"/>
            <a:hueOff val="0"/>
            <a:satOff val="0"/>
            <a:lumOff val="0"/>
            <a:alphaOff val="0"/>
          </a:schemeClr>
        </a:solidFill>
        <a:ln w="25400" cap="flat" cmpd="sng" algn="ctr">
          <a:solidFill>
            <a:schemeClr val="accent2">
              <a:shade val="50000"/>
              <a:hueOff val="-31880"/>
              <a:satOff val="-5821"/>
              <a:lumOff val="3368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1354" tIns="270764" rIns="621354"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a:t>Submit documents to OIS in the Ferguson International Center (330 N Eagleson Ave). </a:t>
          </a:r>
        </a:p>
      </dsp:txBody>
      <dsp:txXfrm>
        <a:off x="0" y="2206889"/>
        <a:ext cx="8005989" cy="532350"/>
      </dsp:txXfrm>
    </dsp:sp>
    <dsp:sp modelId="{AFB4C8CF-5700-4560-AC2A-24FB644D2A6F}">
      <dsp:nvSpPr>
        <dsp:cNvPr id="0" name=""/>
        <dsp:cNvSpPr/>
      </dsp:nvSpPr>
      <dsp:spPr>
        <a:xfrm>
          <a:off x="400299" y="2015009"/>
          <a:ext cx="5604192" cy="383760"/>
        </a:xfrm>
        <a:prstGeom prst="roundRect">
          <a:avLst/>
        </a:prstGeom>
        <a:solidFill>
          <a:schemeClr val="accent2">
            <a:shade val="50000"/>
            <a:hueOff val="-33187"/>
            <a:satOff val="-6727"/>
            <a:lumOff val="3700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825" tIns="0" rIns="211825" bIns="0" numCol="1" spcCol="1270" anchor="ctr" anchorCtr="0">
          <a:noAutofit/>
        </a:bodyPr>
        <a:lstStyle/>
        <a:p>
          <a:pPr marL="0" lvl="0" indent="0" algn="l" defTabSz="577850">
            <a:lnSpc>
              <a:spcPct val="90000"/>
            </a:lnSpc>
            <a:spcBef>
              <a:spcPct val="0"/>
            </a:spcBef>
            <a:spcAft>
              <a:spcPct val="35000"/>
            </a:spcAft>
            <a:buNone/>
          </a:pPr>
          <a:r>
            <a:rPr lang="en-US" sz="1300" kern="1200"/>
            <a:t>Submit </a:t>
          </a:r>
          <a:r>
            <a:rPr lang="en-US" sz="1300" kern="1200">
              <a:latin typeface="Arial"/>
            </a:rPr>
            <a:t>Originals</a:t>
          </a:r>
          <a:r>
            <a:rPr lang="en-US" sz="1300" kern="1200"/>
            <a:t> to OIS</a:t>
          </a:r>
        </a:p>
      </dsp:txBody>
      <dsp:txXfrm>
        <a:off x="419033" y="2033743"/>
        <a:ext cx="5566724" cy="346292"/>
      </dsp:txXfrm>
    </dsp:sp>
    <dsp:sp modelId="{74B6ECE0-0E57-45F5-A881-71C3CE284147}">
      <dsp:nvSpPr>
        <dsp:cNvPr id="0" name=""/>
        <dsp:cNvSpPr/>
      </dsp:nvSpPr>
      <dsp:spPr>
        <a:xfrm>
          <a:off x="0" y="3001319"/>
          <a:ext cx="8005989" cy="532350"/>
        </a:xfrm>
        <a:prstGeom prst="rect">
          <a:avLst/>
        </a:prstGeom>
        <a:solidFill>
          <a:schemeClr val="lt1">
            <a:alpha val="90000"/>
            <a:hueOff val="0"/>
            <a:satOff val="0"/>
            <a:lumOff val="0"/>
            <a:alphaOff val="0"/>
          </a:schemeClr>
        </a:solidFill>
        <a:ln w="25400" cap="flat" cmpd="sng" algn="ctr">
          <a:solidFill>
            <a:schemeClr val="accent2">
              <a:shade val="50000"/>
              <a:hueOff val="-31880"/>
              <a:satOff val="-5821"/>
              <a:lumOff val="3368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1354" tIns="270764" rIns="621354"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a:t>It takes up to two weeks for OIS to review submitted document</a:t>
          </a:r>
        </a:p>
      </dsp:txBody>
      <dsp:txXfrm>
        <a:off x="0" y="3001319"/>
        <a:ext cx="8005989" cy="532350"/>
      </dsp:txXfrm>
    </dsp:sp>
    <dsp:sp modelId="{575BBCE9-13FD-48A3-9EBF-0BBE3C8118CE}">
      <dsp:nvSpPr>
        <dsp:cNvPr id="0" name=""/>
        <dsp:cNvSpPr/>
      </dsp:nvSpPr>
      <dsp:spPr>
        <a:xfrm>
          <a:off x="400299" y="2809439"/>
          <a:ext cx="5604192" cy="383760"/>
        </a:xfrm>
        <a:prstGeom prst="roundRect">
          <a:avLst/>
        </a:prstGeom>
        <a:solidFill>
          <a:schemeClr val="accent2">
            <a:shade val="50000"/>
            <a:hueOff val="-33187"/>
            <a:satOff val="-6727"/>
            <a:lumOff val="3700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825" tIns="0" rIns="211825" bIns="0" numCol="1" spcCol="1270" anchor="ctr" anchorCtr="0">
          <a:noAutofit/>
        </a:bodyPr>
        <a:lstStyle/>
        <a:p>
          <a:pPr marL="0" lvl="0" indent="0" algn="l" defTabSz="577850" rtl="0">
            <a:lnSpc>
              <a:spcPct val="90000"/>
            </a:lnSpc>
            <a:spcBef>
              <a:spcPct val="0"/>
            </a:spcBef>
            <a:spcAft>
              <a:spcPct val="35000"/>
            </a:spcAft>
            <a:buNone/>
          </a:pPr>
          <a:r>
            <a:rPr lang="en-US" sz="1300" kern="1200"/>
            <a:t>OIS Reviews</a:t>
          </a:r>
          <a:r>
            <a:rPr lang="en-US" sz="1300" kern="1200">
              <a:latin typeface="Arial"/>
            </a:rPr>
            <a:t> Documents</a:t>
          </a:r>
          <a:endParaRPr lang="en-US" sz="1300" kern="1200"/>
        </a:p>
      </dsp:txBody>
      <dsp:txXfrm>
        <a:off x="419033" y="2828173"/>
        <a:ext cx="5566724" cy="346292"/>
      </dsp:txXfrm>
    </dsp:sp>
    <dsp:sp modelId="{4CF4222F-0BF4-4C0E-9601-FD09170F0186}">
      <dsp:nvSpPr>
        <dsp:cNvPr id="0" name=""/>
        <dsp:cNvSpPr/>
      </dsp:nvSpPr>
      <dsp:spPr>
        <a:xfrm>
          <a:off x="0" y="3795749"/>
          <a:ext cx="8005989" cy="696150"/>
        </a:xfrm>
        <a:prstGeom prst="rect">
          <a:avLst/>
        </a:prstGeom>
        <a:solidFill>
          <a:schemeClr val="lt1">
            <a:alpha val="90000"/>
            <a:hueOff val="0"/>
            <a:satOff val="0"/>
            <a:lumOff val="0"/>
            <a:alphaOff val="0"/>
          </a:schemeClr>
        </a:solidFill>
        <a:ln w="25400" cap="flat" cmpd="sng" algn="ctr">
          <a:solidFill>
            <a:schemeClr val="accent2">
              <a:shade val="50000"/>
              <a:hueOff val="-15940"/>
              <a:satOff val="-2910"/>
              <a:lumOff val="1684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1354" tIns="270764" rIns="621354"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a:t>The hold will be removed once OIS has finished reviewing the documents. Students can check student center in </a:t>
          </a:r>
          <a:r>
            <a:rPr lang="en-US" sz="1300" kern="1200" err="1"/>
            <a:t>One.IU</a:t>
          </a:r>
          <a:endParaRPr lang="en-US" sz="1300" kern="1200"/>
        </a:p>
      </dsp:txBody>
      <dsp:txXfrm>
        <a:off x="0" y="3795749"/>
        <a:ext cx="8005989" cy="696150"/>
      </dsp:txXfrm>
    </dsp:sp>
    <dsp:sp modelId="{BF7083C8-3919-4155-8872-A1C1349DA76F}">
      <dsp:nvSpPr>
        <dsp:cNvPr id="0" name=""/>
        <dsp:cNvSpPr/>
      </dsp:nvSpPr>
      <dsp:spPr>
        <a:xfrm>
          <a:off x="400299" y="3603869"/>
          <a:ext cx="5604192" cy="383760"/>
        </a:xfrm>
        <a:prstGeom prst="roundRect">
          <a:avLst/>
        </a:prstGeom>
        <a:solidFill>
          <a:schemeClr val="accent2">
            <a:shade val="50000"/>
            <a:hueOff val="-16594"/>
            <a:satOff val="-3364"/>
            <a:lumOff val="1850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825" tIns="0" rIns="211825" bIns="0" numCol="1" spcCol="1270" anchor="ctr" anchorCtr="0">
          <a:noAutofit/>
        </a:bodyPr>
        <a:lstStyle/>
        <a:p>
          <a:pPr marL="0" lvl="0" indent="0" algn="l" defTabSz="577850">
            <a:lnSpc>
              <a:spcPct val="90000"/>
            </a:lnSpc>
            <a:spcBef>
              <a:spcPct val="0"/>
            </a:spcBef>
            <a:spcAft>
              <a:spcPct val="35000"/>
            </a:spcAft>
            <a:buNone/>
          </a:pPr>
          <a:r>
            <a:rPr lang="en-US" sz="1300" kern="1200"/>
            <a:t>Hold is </a:t>
          </a:r>
          <a:r>
            <a:rPr lang="en-US" sz="1300" kern="1200">
              <a:latin typeface="Arial"/>
            </a:rPr>
            <a:t>Removed</a:t>
          </a:r>
          <a:endParaRPr lang="en-US" sz="1300" kern="1200"/>
        </a:p>
      </dsp:txBody>
      <dsp:txXfrm>
        <a:off x="419033" y="3622603"/>
        <a:ext cx="5566724" cy="34629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87859BD-4604-2843-976C-9F2DEE3C79DB}" type="datetimeFigureOut">
              <a:rPr lang="en-US" smtClean="0"/>
              <a:t>3/19/2025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EB64456-6A4C-DF40-836A-7ED7CB7228F1}" type="slidenum">
              <a:rPr lang="en-US" smtClean="0"/>
              <a:t>‹#›</a:t>
            </a:fld>
            <a:endParaRPr lang="en-US"/>
          </a:p>
        </p:txBody>
      </p:sp>
    </p:spTree>
    <p:extLst>
      <p:ext uri="{BB962C8B-B14F-4D97-AF65-F5344CB8AC3E}">
        <p14:creationId xmlns:p14="http://schemas.microsoft.com/office/powerpoint/2010/main" val="26327832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108F45-8DB7-E449-85E4-EC04F96DF3AA}" type="datetimeFigureOut">
              <a:rPr lang="en-US" smtClean="0"/>
              <a:t>3/19/2025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06D261-4ACC-5E49-97C5-9D8FD2D9A3AF}" type="slidenum">
              <a:rPr lang="en-US" smtClean="0"/>
              <a:t>‹#›</a:t>
            </a:fld>
            <a:endParaRPr lang="en-US"/>
          </a:p>
        </p:txBody>
      </p:sp>
    </p:spTree>
    <p:extLst>
      <p:ext uri="{BB962C8B-B14F-4D97-AF65-F5344CB8AC3E}">
        <p14:creationId xmlns:p14="http://schemas.microsoft.com/office/powerpoint/2010/main" val="194734559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iu.instructure.com/courses/2244861"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global.iu.edu/presence/gateways/index.html"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06D261-4ACC-5E49-97C5-9D8FD2D9A3AF}" type="slidenum">
              <a:rPr lang="en-US" smtClean="0"/>
              <a:t>1</a:t>
            </a:fld>
            <a:endParaRPr lang="en-US"/>
          </a:p>
        </p:txBody>
      </p:sp>
    </p:spTree>
    <p:extLst>
      <p:ext uri="{BB962C8B-B14F-4D97-AF65-F5344CB8AC3E}">
        <p14:creationId xmlns:p14="http://schemas.microsoft.com/office/powerpoint/2010/main" val="2932831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cs typeface="Calibri"/>
              </a:rPr>
              <a:t>Iesha</a:t>
            </a:r>
            <a:endParaRPr lang="en-US" baseline="0"/>
          </a:p>
        </p:txBody>
      </p:sp>
      <p:sp>
        <p:nvSpPr>
          <p:cNvPr id="4" name="Slide Number Placeholder 3"/>
          <p:cNvSpPr>
            <a:spLocks noGrp="1"/>
          </p:cNvSpPr>
          <p:nvPr>
            <p:ph type="sldNum" sz="quarter" idx="10"/>
          </p:nvPr>
        </p:nvSpPr>
        <p:spPr/>
        <p:txBody>
          <a:bodyPr/>
          <a:lstStyle/>
          <a:p>
            <a:fld id="{9706D261-4ACC-5E49-97C5-9D8FD2D9A3AF}" type="slidenum">
              <a:rPr lang="en-US" smtClean="0"/>
              <a:t>25</a:t>
            </a:fld>
            <a:endParaRPr lang="en-US"/>
          </a:p>
        </p:txBody>
      </p:sp>
    </p:spTree>
    <p:extLst>
      <p:ext uri="{BB962C8B-B14F-4D97-AF65-F5344CB8AC3E}">
        <p14:creationId xmlns:p14="http://schemas.microsoft.com/office/powerpoint/2010/main" val="14821630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cs typeface="Calibri"/>
              </a:rPr>
              <a:t>Iesha</a:t>
            </a:r>
            <a:endParaRPr lang="en-US" baseline="0"/>
          </a:p>
        </p:txBody>
      </p:sp>
      <p:sp>
        <p:nvSpPr>
          <p:cNvPr id="4" name="Slide Number Placeholder 3"/>
          <p:cNvSpPr>
            <a:spLocks noGrp="1"/>
          </p:cNvSpPr>
          <p:nvPr>
            <p:ph type="sldNum" sz="quarter" idx="10"/>
          </p:nvPr>
        </p:nvSpPr>
        <p:spPr/>
        <p:txBody>
          <a:bodyPr/>
          <a:lstStyle/>
          <a:p>
            <a:fld id="{9706D261-4ACC-5E49-97C5-9D8FD2D9A3AF}" type="slidenum">
              <a:rPr lang="en-US" smtClean="0"/>
              <a:t>26</a:t>
            </a:fld>
            <a:endParaRPr lang="en-US"/>
          </a:p>
        </p:txBody>
      </p:sp>
    </p:spTree>
    <p:extLst>
      <p:ext uri="{BB962C8B-B14F-4D97-AF65-F5344CB8AC3E}">
        <p14:creationId xmlns:p14="http://schemas.microsoft.com/office/powerpoint/2010/main" val="3363770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https://iu.instructure.com/courses/2244861</a:t>
            </a:r>
            <a:r>
              <a:rPr lang="en-US"/>
              <a:t>  (Iesha) </a:t>
            </a:r>
          </a:p>
        </p:txBody>
      </p:sp>
      <p:sp>
        <p:nvSpPr>
          <p:cNvPr id="4" name="Slide Number Placeholder 3"/>
          <p:cNvSpPr>
            <a:spLocks noGrp="1"/>
          </p:cNvSpPr>
          <p:nvPr>
            <p:ph type="sldNum" sz="quarter" idx="10"/>
          </p:nvPr>
        </p:nvSpPr>
        <p:spPr/>
        <p:txBody>
          <a:bodyPr/>
          <a:lstStyle/>
          <a:p>
            <a:fld id="{9706D261-4ACC-5E49-97C5-9D8FD2D9A3AF}" type="slidenum">
              <a:rPr lang="en-US" smtClean="0"/>
              <a:t>27</a:t>
            </a:fld>
            <a:endParaRPr lang="en-US"/>
          </a:p>
        </p:txBody>
      </p:sp>
    </p:spTree>
    <p:extLst>
      <p:ext uri="{BB962C8B-B14F-4D97-AF65-F5344CB8AC3E}">
        <p14:creationId xmlns:p14="http://schemas.microsoft.com/office/powerpoint/2010/main" val="1486787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cs typeface="Calibri"/>
              </a:rPr>
              <a:t>LeeAnn</a:t>
            </a:r>
            <a:endParaRPr lang="en-US" baseline="0"/>
          </a:p>
        </p:txBody>
      </p:sp>
      <p:sp>
        <p:nvSpPr>
          <p:cNvPr id="4" name="Slide Number Placeholder 3"/>
          <p:cNvSpPr>
            <a:spLocks noGrp="1"/>
          </p:cNvSpPr>
          <p:nvPr>
            <p:ph type="sldNum" sz="quarter" idx="10"/>
          </p:nvPr>
        </p:nvSpPr>
        <p:spPr/>
        <p:txBody>
          <a:bodyPr/>
          <a:lstStyle/>
          <a:p>
            <a:fld id="{9706D261-4ACC-5E49-97C5-9D8FD2D9A3AF}" type="slidenum">
              <a:rPr lang="en-US" smtClean="0"/>
              <a:t>28</a:t>
            </a:fld>
            <a:endParaRPr lang="en-US"/>
          </a:p>
        </p:txBody>
      </p:sp>
    </p:spTree>
    <p:extLst>
      <p:ext uri="{BB962C8B-B14F-4D97-AF65-F5344CB8AC3E}">
        <p14:creationId xmlns:p14="http://schemas.microsoft.com/office/powerpoint/2010/main" val="13516123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cs typeface="Calibri"/>
              </a:rPr>
              <a:t>LeeAnn</a:t>
            </a:r>
            <a:endParaRPr lang="en-US" baseline="0"/>
          </a:p>
        </p:txBody>
      </p:sp>
      <p:sp>
        <p:nvSpPr>
          <p:cNvPr id="4" name="Slide Number Placeholder 3"/>
          <p:cNvSpPr>
            <a:spLocks noGrp="1"/>
          </p:cNvSpPr>
          <p:nvPr>
            <p:ph type="sldNum" sz="quarter" idx="10"/>
          </p:nvPr>
        </p:nvSpPr>
        <p:spPr/>
        <p:txBody>
          <a:bodyPr/>
          <a:lstStyle/>
          <a:p>
            <a:fld id="{9706D261-4ACC-5E49-97C5-9D8FD2D9A3AF}" type="slidenum">
              <a:rPr lang="en-US" smtClean="0"/>
              <a:t>29</a:t>
            </a:fld>
            <a:endParaRPr lang="en-US"/>
          </a:p>
        </p:txBody>
      </p:sp>
    </p:spTree>
    <p:extLst>
      <p:ext uri="{BB962C8B-B14F-4D97-AF65-F5344CB8AC3E}">
        <p14:creationId xmlns:p14="http://schemas.microsoft.com/office/powerpoint/2010/main" val="27080578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cs typeface="Calibri"/>
              </a:rPr>
              <a:t>LeeAnn</a:t>
            </a:r>
            <a:endParaRPr lang="en-US" baseline="0"/>
          </a:p>
        </p:txBody>
      </p:sp>
      <p:sp>
        <p:nvSpPr>
          <p:cNvPr id="4" name="Slide Number Placeholder 3"/>
          <p:cNvSpPr>
            <a:spLocks noGrp="1"/>
          </p:cNvSpPr>
          <p:nvPr>
            <p:ph type="sldNum" sz="quarter" idx="10"/>
          </p:nvPr>
        </p:nvSpPr>
        <p:spPr/>
        <p:txBody>
          <a:bodyPr/>
          <a:lstStyle/>
          <a:p>
            <a:fld id="{9706D261-4ACC-5E49-97C5-9D8FD2D9A3AF}" type="slidenum">
              <a:rPr lang="en-US" smtClean="0"/>
              <a:t>30</a:t>
            </a:fld>
            <a:endParaRPr lang="en-US"/>
          </a:p>
        </p:txBody>
      </p:sp>
    </p:spTree>
    <p:extLst>
      <p:ext uri="{BB962C8B-B14F-4D97-AF65-F5344CB8AC3E}">
        <p14:creationId xmlns:p14="http://schemas.microsoft.com/office/powerpoint/2010/main" val="25084742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LeeAnn</a:t>
            </a:r>
            <a:endParaRPr lang="en-US" baseline="0"/>
          </a:p>
        </p:txBody>
      </p:sp>
      <p:sp>
        <p:nvSpPr>
          <p:cNvPr id="4" name="Slide Number Placeholder 3"/>
          <p:cNvSpPr>
            <a:spLocks noGrp="1"/>
          </p:cNvSpPr>
          <p:nvPr>
            <p:ph type="sldNum" sz="quarter" idx="10"/>
          </p:nvPr>
        </p:nvSpPr>
        <p:spPr/>
        <p:txBody>
          <a:bodyPr/>
          <a:lstStyle/>
          <a:p>
            <a:fld id="{9706D261-4ACC-5E49-97C5-9D8FD2D9A3AF}" type="slidenum">
              <a:rPr lang="en-US" smtClean="0"/>
              <a:t>31</a:t>
            </a:fld>
            <a:endParaRPr lang="en-US"/>
          </a:p>
        </p:txBody>
      </p:sp>
    </p:spTree>
    <p:extLst>
      <p:ext uri="{BB962C8B-B14F-4D97-AF65-F5344CB8AC3E}">
        <p14:creationId xmlns:p14="http://schemas.microsoft.com/office/powerpoint/2010/main" val="29991122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LeeAnn</a:t>
            </a:r>
          </a:p>
        </p:txBody>
      </p:sp>
      <p:sp>
        <p:nvSpPr>
          <p:cNvPr id="4" name="Slide Number Placeholder 3"/>
          <p:cNvSpPr>
            <a:spLocks noGrp="1"/>
          </p:cNvSpPr>
          <p:nvPr>
            <p:ph type="sldNum" sz="quarter" idx="5"/>
          </p:nvPr>
        </p:nvSpPr>
        <p:spPr/>
        <p:txBody>
          <a:bodyPr/>
          <a:lstStyle/>
          <a:p>
            <a:fld id="{9706D261-4ACC-5E49-97C5-9D8FD2D9A3AF}" type="slidenum">
              <a:rPr lang="en-US" smtClean="0"/>
              <a:t>32</a:t>
            </a:fld>
            <a:endParaRPr lang="en-US"/>
          </a:p>
        </p:txBody>
      </p:sp>
    </p:spTree>
    <p:extLst>
      <p:ext uri="{BB962C8B-B14F-4D97-AF65-F5344CB8AC3E}">
        <p14:creationId xmlns:p14="http://schemas.microsoft.com/office/powerpoint/2010/main" val="11355495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Iesha</a:t>
            </a:r>
          </a:p>
        </p:txBody>
      </p:sp>
      <p:sp>
        <p:nvSpPr>
          <p:cNvPr id="4" name="Slide Number Placeholder 3"/>
          <p:cNvSpPr>
            <a:spLocks noGrp="1"/>
          </p:cNvSpPr>
          <p:nvPr>
            <p:ph type="sldNum" sz="quarter" idx="5"/>
          </p:nvPr>
        </p:nvSpPr>
        <p:spPr/>
        <p:txBody>
          <a:bodyPr/>
          <a:lstStyle/>
          <a:p>
            <a:fld id="{9706D261-4ACC-5E49-97C5-9D8FD2D9A3AF}" type="slidenum">
              <a:rPr lang="en-US" smtClean="0"/>
              <a:t>33</a:t>
            </a:fld>
            <a:endParaRPr lang="en-US"/>
          </a:p>
        </p:txBody>
      </p:sp>
    </p:spTree>
    <p:extLst>
      <p:ext uri="{BB962C8B-B14F-4D97-AF65-F5344CB8AC3E}">
        <p14:creationId xmlns:p14="http://schemas.microsoft.com/office/powerpoint/2010/main" val="36092642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Iesha</a:t>
            </a:r>
          </a:p>
        </p:txBody>
      </p:sp>
      <p:sp>
        <p:nvSpPr>
          <p:cNvPr id="4" name="Slide Number Placeholder 3"/>
          <p:cNvSpPr>
            <a:spLocks noGrp="1"/>
          </p:cNvSpPr>
          <p:nvPr>
            <p:ph type="sldNum" sz="quarter" idx="5"/>
          </p:nvPr>
        </p:nvSpPr>
        <p:spPr/>
        <p:txBody>
          <a:bodyPr/>
          <a:lstStyle/>
          <a:p>
            <a:fld id="{9706D261-4ACC-5E49-97C5-9D8FD2D9A3AF}" type="slidenum">
              <a:rPr lang="en-US" smtClean="0"/>
              <a:t>34</a:t>
            </a:fld>
            <a:endParaRPr lang="en-US"/>
          </a:p>
        </p:txBody>
      </p:sp>
    </p:spTree>
    <p:extLst>
      <p:ext uri="{BB962C8B-B14F-4D97-AF65-F5344CB8AC3E}">
        <p14:creationId xmlns:p14="http://schemas.microsoft.com/office/powerpoint/2010/main" val="4053515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aseline="0"/>
          </a:p>
        </p:txBody>
      </p:sp>
      <p:sp>
        <p:nvSpPr>
          <p:cNvPr id="4" name="Slide Number Placeholder 3"/>
          <p:cNvSpPr>
            <a:spLocks noGrp="1"/>
          </p:cNvSpPr>
          <p:nvPr>
            <p:ph type="sldNum" sz="quarter" idx="10"/>
          </p:nvPr>
        </p:nvSpPr>
        <p:spPr/>
        <p:txBody>
          <a:bodyPr/>
          <a:lstStyle/>
          <a:p>
            <a:fld id="{9706D261-4ACC-5E49-97C5-9D8FD2D9A3AF}" type="slidenum">
              <a:rPr lang="en-US" smtClean="0"/>
              <a:t>4</a:t>
            </a:fld>
            <a:endParaRPr lang="en-US"/>
          </a:p>
        </p:txBody>
      </p:sp>
    </p:spTree>
    <p:extLst>
      <p:ext uri="{BB962C8B-B14F-4D97-AF65-F5344CB8AC3E}">
        <p14:creationId xmlns:p14="http://schemas.microsoft.com/office/powerpoint/2010/main" val="20628389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cs typeface="Calibri"/>
              </a:rPr>
              <a:t>Iesha</a:t>
            </a:r>
          </a:p>
          <a:p>
            <a:endParaRPr lang="en-US">
              <a:cs typeface="Calibri"/>
            </a:endParaRPr>
          </a:p>
        </p:txBody>
      </p:sp>
      <p:sp>
        <p:nvSpPr>
          <p:cNvPr id="4" name="Slide Number Placeholder 3"/>
          <p:cNvSpPr>
            <a:spLocks noGrp="1"/>
          </p:cNvSpPr>
          <p:nvPr>
            <p:ph type="sldNum" sz="quarter" idx="10"/>
          </p:nvPr>
        </p:nvSpPr>
        <p:spPr/>
        <p:txBody>
          <a:bodyPr/>
          <a:lstStyle/>
          <a:p>
            <a:fld id="{9706D261-4ACC-5E49-97C5-9D8FD2D9A3AF}" type="slidenum">
              <a:rPr lang="en-US" smtClean="0"/>
              <a:t>35</a:t>
            </a:fld>
            <a:endParaRPr lang="en-US"/>
          </a:p>
        </p:txBody>
      </p:sp>
    </p:spTree>
    <p:extLst>
      <p:ext uri="{BB962C8B-B14F-4D97-AF65-F5344CB8AC3E}">
        <p14:creationId xmlns:p14="http://schemas.microsoft.com/office/powerpoint/2010/main" val="32416600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06D261-4ACC-5E49-97C5-9D8FD2D9A3AF}" type="slidenum">
              <a:rPr lang="en-US" smtClean="0"/>
              <a:t>36</a:t>
            </a:fld>
            <a:endParaRPr lang="en-US"/>
          </a:p>
        </p:txBody>
      </p:sp>
    </p:spTree>
    <p:extLst>
      <p:ext uri="{BB962C8B-B14F-4D97-AF65-F5344CB8AC3E}">
        <p14:creationId xmlns:p14="http://schemas.microsoft.com/office/powerpoint/2010/main" val="8915761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endParaRPr lang="en-US">
              <a:cs typeface="Calibri"/>
            </a:endParaRPr>
          </a:p>
        </p:txBody>
      </p:sp>
      <p:sp>
        <p:nvSpPr>
          <p:cNvPr id="4" name="Slide Number Placeholder 3"/>
          <p:cNvSpPr>
            <a:spLocks noGrp="1"/>
          </p:cNvSpPr>
          <p:nvPr>
            <p:ph type="sldNum" sz="quarter" idx="5"/>
          </p:nvPr>
        </p:nvSpPr>
        <p:spPr/>
        <p:txBody>
          <a:bodyPr/>
          <a:lstStyle/>
          <a:p>
            <a:fld id="{9706D261-4ACC-5E49-97C5-9D8FD2D9A3AF}" type="slidenum">
              <a:rPr lang="en-US" smtClean="0"/>
              <a:t>37</a:t>
            </a:fld>
            <a:endParaRPr lang="en-US"/>
          </a:p>
        </p:txBody>
      </p:sp>
    </p:spTree>
    <p:extLst>
      <p:ext uri="{BB962C8B-B14F-4D97-AF65-F5344CB8AC3E}">
        <p14:creationId xmlns:p14="http://schemas.microsoft.com/office/powerpoint/2010/main" val="21330633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706D261-4ACC-5E49-97C5-9D8FD2D9A3AF}" type="slidenum">
              <a:rPr lang="en-US" smtClean="0"/>
              <a:t>38</a:t>
            </a:fld>
            <a:endParaRPr lang="en-US"/>
          </a:p>
        </p:txBody>
      </p:sp>
    </p:spTree>
    <p:extLst>
      <p:ext uri="{BB962C8B-B14F-4D97-AF65-F5344CB8AC3E}">
        <p14:creationId xmlns:p14="http://schemas.microsoft.com/office/powerpoint/2010/main" val="20451315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706D261-4ACC-5E49-97C5-9D8FD2D9A3AF}" type="slidenum">
              <a:rPr lang="en-US" smtClean="0"/>
              <a:t>41</a:t>
            </a:fld>
            <a:endParaRPr lang="en-US"/>
          </a:p>
        </p:txBody>
      </p:sp>
    </p:spTree>
    <p:extLst>
      <p:ext uri="{BB962C8B-B14F-4D97-AF65-F5344CB8AC3E}">
        <p14:creationId xmlns:p14="http://schemas.microsoft.com/office/powerpoint/2010/main" val="34118694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706D261-4ACC-5E49-97C5-9D8FD2D9A3AF}" type="slidenum">
              <a:rPr lang="en-US" smtClean="0"/>
              <a:t>43</a:t>
            </a:fld>
            <a:endParaRPr lang="en-US"/>
          </a:p>
        </p:txBody>
      </p:sp>
    </p:spTree>
    <p:extLst>
      <p:ext uri="{BB962C8B-B14F-4D97-AF65-F5344CB8AC3E}">
        <p14:creationId xmlns:p14="http://schemas.microsoft.com/office/powerpoint/2010/main" val="24276593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aseline="0"/>
          </a:p>
        </p:txBody>
      </p:sp>
      <p:sp>
        <p:nvSpPr>
          <p:cNvPr id="4" name="Slide Number Placeholder 3"/>
          <p:cNvSpPr>
            <a:spLocks noGrp="1"/>
          </p:cNvSpPr>
          <p:nvPr>
            <p:ph type="sldNum" sz="quarter" idx="10"/>
          </p:nvPr>
        </p:nvSpPr>
        <p:spPr/>
        <p:txBody>
          <a:bodyPr/>
          <a:lstStyle/>
          <a:p>
            <a:fld id="{9706D261-4ACC-5E49-97C5-9D8FD2D9A3AF}" type="slidenum">
              <a:rPr lang="en-US" smtClean="0"/>
              <a:t>48</a:t>
            </a:fld>
            <a:endParaRPr lang="en-US"/>
          </a:p>
        </p:txBody>
      </p:sp>
    </p:spTree>
    <p:extLst>
      <p:ext uri="{BB962C8B-B14F-4D97-AF65-F5344CB8AC3E}">
        <p14:creationId xmlns:p14="http://schemas.microsoft.com/office/powerpoint/2010/main" val="39735685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29036d1c5b7_0_29:notes"/>
          <p:cNvSpPr>
            <a:spLocks noGrp="1" noRot="1" noChangeAspect="1"/>
          </p:cNvSpPr>
          <p:nvPr>
            <p:ph type="sldImg" idx="2"/>
          </p:nvPr>
        </p:nvSpPr>
        <p:spPr>
          <a:xfrm>
            <a:off x="1431925" y="1163638"/>
            <a:ext cx="4189413"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29036d1c5b7_0_29:notes"/>
          <p:cNvSpPr txBox="1">
            <a:spLocks noGrp="1"/>
          </p:cNvSpPr>
          <p:nvPr>
            <p:ph type="body" idx="1"/>
          </p:nvPr>
        </p:nvSpPr>
        <p:spPr>
          <a:xfrm>
            <a:off x="705327" y="4480004"/>
            <a:ext cx="5642610" cy="3665611"/>
          </a:xfrm>
          <a:prstGeom prst="rect">
            <a:avLst/>
          </a:prstGeom>
        </p:spPr>
        <p:txBody>
          <a:bodyPr spcFirstLastPara="1" wrap="square" lIns="93482" tIns="46728" rIns="93482" bIns="46728" anchor="t" anchorCtr="0">
            <a:noAutofit/>
          </a:bodyPr>
          <a:lstStyle/>
          <a:p>
            <a:pPr marL="0" indent="0"/>
            <a:endParaRPr/>
          </a:p>
        </p:txBody>
      </p:sp>
      <p:sp>
        <p:nvSpPr>
          <p:cNvPr id="89" name="Google Shape;89;g29036d1c5b7_0_29:notes"/>
          <p:cNvSpPr txBox="1">
            <a:spLocks noGrp="1"/>
          </p:cNvSpPr>
          <p:nvPr>
            <p:ph type="sldNum" idx="12"/>
          </p:nvPr>
        </p:nvSpPr>
        <p:spPr>
          <a:xfrm>
            <a:off x="3995217" y="8842029"/>
            <a:ext cx="3056414" cy="466982"/>
          </a:xfrm>
          <a:prstGeom prst="rect">
            <a:avLst/>
          </a:prstGeom>
        </p:spPr>
        <p:txBody>
          <a:bodyPr spcFirstLastPara="1" wrap="square" lIns="93482" tIns="46728" rIns="93482" bIns="46728" anchor="b" anchorCtr="0">
            <a:noAutofit/>
          </a:bodyPr>
          <a:lstStyle/>
          <a:p>
            <a:pPr algn="r">
              <a:buSzPts val="1200"/>
            </a:pPr>
            <a:fld id="{00000000-1234-1234-1234-123412341234}" type="slidenum">
              <a:rPr lang="en-US"/>
              <a:pPr algn="r">
                <a:buSzPts val="1200"/>
              </a:pPr>
              <a:t>49</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System-wide, the biggest displaced student populations are in Bloomington and Indy.  </a:t>
            </a:r>
          </a:p>
          <a:p>
            <a:endParaRPr lang="en-US"/>
          </a:p>
          <a:p>
            <a:r>
              <a:rPr lang="en-US"/>
              <a:t>40 in Bloomington</a:t>
            </a:r>
          </a:p>
          <a:p>
            <a:r>
              <a:rPr lang="en-US"/>
              <a:t>67 in Indy</a:t>
            </a:r>
          </a:p>
          <a:p>
            <a:endParaRPr lang="en-US"/>
          </a:p>
          <a:p>
            <a:r>
              <a:rPr lang="en-US"/>
              <a:t>Many UG’s are either 2</a:t>
            </a:r>
            <a:r>
              <a:rPr lang="en-US" baseline="30000"/>
              <a:t>nd</a:t>
            </a:r>
            <a:r>
              <a:rPr lang="en-US"/>
              <a:t> generation from Indiana’s last waive of refugees, or “transfers”, meaning their education has been interrupted.</a:t>
            </a:r>
          </a:p>
        </p:txBody>
      </p:sp>
      <p:sp>
        <p:nvSpPr>
          <p:cNvPr id="4" name="Slide Number Placeholder 3"/>
          <p:cNvSpPr>
            <a:spLocks noGrp="1"/>
          </p:cNvSpPr>
          <p:nvPr>
            <p:ph type="sldNum" sz="quarter" idx="5"/>
          </p:nvPr>
        </p:nvSpPr>
        <p:spPr/>
        <p:txBody>
          <a:bodyPr/>
          <a:lstStyle/>
          <a:p>
            <a:fld id="{9706D261-4ACC-5E49-97C5-9D8FD2D9A3AF}" type="slidenum">
              <a:rPr lang="en-US" smtClean="0"/>
              <a:t>50</a:t>
            </a:fld>
            <a:endParaRPr lang="en-US"/>
          </a:p>
        </p:txBody>
      </p:sp>
    </p:spTree>
    <p:extLst>
      <p:ext uri="{BB962C8B-B14F-4D97-AF65-F5344CB8AC3E}">
        <p14:creationId xmlns:p14="http://schemas.microsoft.com/office/powerpoint/2010/main" val="6762126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29036d1c5b7_1_95:notes"/>
          <p:cNvSpPr txBox="1">
            <a:spLocks noGrp="1"/>
          </p:cNvSpPr>
          <p:nvPr>
            <p:ph type="body" idx="1"/>
          </p:nvPr>
        </p:nvSpPr>
        <p:spPr>
          <a:xfrm>
            <a:off x="705327" y="4480004"/>
            <a:ext cx="5642610" cy="3665611"/>
          </a:xfrm>
          <a:prstGeom prst="rect">
            <a:avLst/>
          </a:prstGeom>
        </p:spPr>
        <p:txBody>
          <a:bodyPr spcFirstLastPara="1" wrap="square" lIns="93482" tIns="46728" rIns="93482" bIns="46728" anchor="t" anchorCtr="0">
            <a:noAutofit/>
          </a:bodyPr>
          <a:lstStyle/>
          <a:p>
            <a:pPr marL="0" indent="0"/>
            <a:endParaRPr/>
          </a:p>
        </p:txBody>
      </p:sp>
      <p:sp>
        <p:nvSpPr>
          <p:cNvPr id="119" name="Google Shape;119;g29036d1c5b7_1_95:notes"/>
          <p:cNvSpPr>
            <a:spLocks noGrp="1" noRot="1" noChangeAspect="1"/>
          </p:cNvSpPr>
          <p:nvPr>
            <p:ph type="sldImg" idx="2"/>
          </p:nvPr>
        </p:nvSpPr>
        <p:spPr>
          <a:xfrm>
            <a:off x="1431925" y="1163638"/>
            <a:ext cx="4189413"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aseline="0"/>
          </a:p>
        </p:txBody>
      </p:sp>
      <p:sp>
        <p:nvSpPr>
          <p:cNvPr id="4" name="Slide Number Placeholder 3"/>
          <p:cNvSpPr>
            <a:spLocks noGrp="1"/>
          </p:cNvSpPr>
          <p:nvPr>
            <p:ph type="sldNum" sz="quarter" idx="10"/>
          </p:nvPr>
        </p:nvSpPr>
        <p:spPr/>
        <p:txBody>
          <a:bodyPr/>
          <a:lstStyle/>
          <a:p>
            <a:fld id="{9706D261-4ACC-5E49-97C5-9D8FD2D9A3AF}" type="slidenum">
              <a:rPr lang="en-US" smtClean="0"/>
              <a:t>5</a:t>
            </a:fld>
            <a:endParaRPr lang="en-US"/>
          </a:p>
        </p:txBody>
      </p:sp>
    </p:spTree>
    <p:extLst>
      <p:ext uri="{BB962C8B-B14F-4D97-AF65-F5344CB8AC3E}">
        <p14:creationId xmlns:p14="http://schemas.microsoft.com/office/powerpoint/2010/main" val="39735685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29036d1c5b7_1_169:notes"/>
          <p:cNvSpPr txBox="1">
            <a:spLocks noGrp="1"/>
          </p:cNvSpPr>
          <p:nvPr>
            <p:ph type="body" idx="1"/>
          </p:nvPr>
        </p:nvSpPr>
        <p:spPr>
          <a:xfrm>
            <a:off x="705327" y="4480004"/>
            <a:ext cx="5642610" cy="3665611"/>
          </a:xfrm>
          <a:prstGeom prst="rect">
            <a:avLst/>
          </a:prstGeom>
        </p:spPr>
        <p:txBody>
          <a:bodyPr spcFirstLastPara="1" wrap="square" lIns="93482" tIns="46728" rIns="93482" bIns="46728" anchor="t" anchorCtr="0">
            <a:noAutofit/>
          </a:bodyPr>
          <a:lstStyle/>
          <a:p>
            <a:pPr marL="0" indent="0"/>
            <a:endParaRPr/>
          </a:p>
        </p:txBody>
      </p:sp>
      <p:sp>
        <p:nvSpPr>
          <p:cNvPr id="127" name="Google Shape;127;g29036d1c5b7_1_169:notes"/>
          <p:cNvSpPr>
            <a:spLocks noGrp="1" noRot="1" noChangeAspect="1"/>
          </p:cNvSpPr>
          <p:nvPr>
            <p:ph type="sldImg" idx="2"/>
          </p:nvPr>
        </p:nvSpPr>
        <p:spPr>
          <a:xfrm>
            <a:off x="1431925" y="1163638"/>
            <a:ext cx="4189413"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cs typeface="Calibri"/>
              </a:rPr>
              <a:t>One of the main themes Rachel and I heard from our Global Gateway colleagues was that they are more than happy to connect with you all about recruitment ideas.</a:t>
            </a:r>
          </a:p>
          <a:p>
            <a:pPr marL="628650" lvl="1" indent="-171450">
              <a:buFont typeface="Arial"/>
              <a:buChar char="•"/>
            </a:pPr>
            <a:r>
              <a:rPr lang="en-US">
                <a:cs typeface="Calibri"/>
              </a:rPr>
              <a:t>This might mean you have a dynamic professor in mind who you'd like to offer an Explore IU Workshop</a:t>
            </a:r>
          </a:p>
          <a:p>
            <a:pPr marL="628650" lvl="1" indent="-171450">
              <a:buFont typeface="Arial"/>
              <a:buChar char="•"/>
            </a:pPr>
            <a:r>
              <a:rPr lang="en-US">
                <a:cs typeface="Calibri"/>
              </a:rPr>
              <a:t>This could be a question about university collaboration in a region</a:t>
            </a:r>
          </a:p>
          <a:p>
            <a:pPr marL="628650" lvl="1" indent="-171450">
              <a:buFont typeface="Arial"/>
              <a:buChar char="•"/>
            </a:pPr>
            <a:r>
              <a:rPr lang="en-US">
                <a:cs typeface="Calibri"/>
              </a:rPr>
              <a:t>Whatever the idea is, they'd would love to engage</a:t>
            </a:r>
          </a:p>
          <a:p>
            <a:endParaRPr lang="en-US"/>
          </a:p>
          <a:p>
            <a:r>
              <a:rPr lang="en-US">
                <a:hlinkClick r:id="rId3"/>
              </a:rPr>
              <a:t>https://global.iu.edu/presence/gateways/index.html</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9706D261-4ACC-5E49-97C5-9D8FD2D9A3AF}" type="slidenum">
              <a:rPr lang="en-US" smtClean="0"/>
              <a:t>53</a:t>
            </a:fld>
            <a:endParaRPr lang="en-US"/>
          </a:p>
        </p:txBody>
      </p:sp>
    </p:spTree>
    <p:extLst>
      <p:ext uri="{BB962C8B-B14F-4D97-AF65-F5344CB8AC3E}">
        <p14:creationId xmlns:p14="http://schemas.microsoft.com/office/powerpoint/2010/main" val="33454053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06D261-4ACC-5E49-97C5-9D8FD2D9A3AF}" type="slidenum">
              <a:rPr lang="en-US" smtClean="0"/>
              <a:t>19</a:t>
            </a:fld>
            <a:endParaRPr lang="en-US"/>
          </a:p>
        </p:txBody>
      </p:sp>
    </p:spTree>
    <p:extLst>
      <p:ext uri="{BB962C8B-B14F-4D97-AF65-F5344CB8AC3E}">
        <p14:creationId xmlns:p14="http://schemas.microsoft.com/office/powerpoint/2010/main" val="1129464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219 total Sponsored Students from 41 countries.</a:t>
            </a:r>
          </a:p>
          <a:p>
            <a:r>
              <a:rPr lang="en-US">
                <a:cs typeface="Calibri"/>
              </a:rPr>
              <a:t>129 sponsored GRAD students</a:t>
            </a:r>
          </a:p>
          <a:p>
            <a:r>
              <a:rPr lang="en-US">
                <a:cs typeface="Calibri"/>
              </a:rPr>
              <a:t>49 Fulbright program (degree and non-degree)</a:t>
            </a:r>
          </a:p>
          <a:p>
            <a:endParaRPr lang="en-US">
              <a:cs typeface="Calibri"/>
            </a:endParaRPr>
          </a:p>
        </p:txBody>
      </p:sp>
      <p:sp>
        <p:nvSpPr>
          <p:cNvPr id="4" name="Slide Number Placeholder 3"/>
          <p:cNvSpPr>
            <a:spLocks noGrp="1"/>
          </p:cNvSpPr>
          <p:nvPr>
            <p:ph type="sldNum" sz="quarter" idx="10"/>
          </p:nvPr>
        </p:nvSpPr>
        <p:spPr/>
        <p:txBody>
          <a:bodyPr/>
          <a:lstStyle/>
          <a:p>
            <a:fld id="{9706D261-4ACC-5E49-97C5-9D8FD2D9A3AF}" type="slidenum">
              <a:rPr lang="en-US" smtClean="0"/>
              <a:t>20</a:t>
            </a:fld>
            <a:endParaRPr lang="en-US"/>
          </a:p>
        </p:txBody>
      </p:sp>
    </p:spTree>
    <p:extLst>
      <p:ext uri="{BB962C8B-B14F-4D97-AF65-F5344CB8AC3E}">
        <p14:creationId xmlns:p14="http://schemas.microsoft.com/office/powerpoint/2010/main" val="1911200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fld id="{9706D261-4ACC-5E49-97C5-9D8FD2D9A3AF}" type="slidenum">
              <a:rPr lang="en-US" smtClean="0"/>
              <a:t>21</a:t>
            </a:fld>
            <a:endParaRPr lang="en-US"/>
          </a:p>
        </p:txBody>
      </p:sp>
    </p:spTree>
    <p:extLst>
      <p:ext uri="{BB962C8B-B14F-4D97-AF65-F5344CB8AC3E}">
        <p14:creationId xmlns:p14="http://schemas.microsoft.com/office/powerpoint/2010/main" val="3048043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 am the only person in OIS that recruits for all IUB programs at all levels.  At the graduate level, the countries that I am at most frequently as of late are Indonesia, Thailand, and Gulf countries in the Middle East.  For some of our master's programs I have fairly decent knowledge of the program and application requirements.  For all of your programs, I am relying heavily on your department website to help potential applicants learn how to find program details so that they can determine best fit, concentrations, application requirements, etc.  For potential doctoral applicants, I'm typically providing a higher level review of the typical application requirements and doing some coaching or cheerleading - think GRE!.  Speaking of GRE, that is still the greatest obstacle for many applicants around the world (not only in terms of the test itself but getting access to a testing center and paying).</a:t>
            </a:r>
          </a:p>
          <a:p>
            <a:endParaRPr lang="en-US">
              <a:ea typeface="Calibri"/>
              <a:cs typeface="Calibri"/>
            </a:endParaRPr>
          </a:p>
          <a:p>
            <a:r>
              <a:rPr lang="en-US">
                <a:ea typeface="Calibri"/>
                <a:cs typeface="Calibri"/>
              </a:rPr>
              <a:t>Sponsored Students:  typically fully funded by a home country government, employer, or other outside organization, such as Fulbright.</a:t>
            </a:r>
            <a:endParaRPr lang="en-US">
              <a:cs typeface="Calibri"/>
            </a:endParaRPr>
          </a:p>
          <a:p>
            <a:endParaRPr lang="en-US">
              <a:ea typeface="Calibri"/>
              <a:cs typeface="Calibri"/>
            </a:endParaRPr>
          </a:p>
          <a:p>
            <a:r>
              <a:rPr lang="en-US">
                <a:ea typeface="Calibri"/>
                <a:cs typeface="Calibri"/>
              </a:rPr>
              <a:t>Funding:  foreign governments:</a:t>
            </a:r>
          </a:p>
          <a:p>
            <a:pPr marL="171450" indent="-171450">
              <a:buFont typeface="Calibri"/>
              <a:buChar char="-"/>
            </a:pPr>
            <a:r>
              <a:rPr lang="en-US">
                <a:ea typeface="Calibri"/>
                <a:cs typeface="Calibri"/>
              </a:rPr>
              <a:t>Majority provide full funding</a:t>
            </a:r>
          </a:p>
          <a:p>
            <a:pPr marL="171450" indent="-171450">
              <a:buFont typeface="Calibri"/>
              <a:buChar char="-"/>
            </a:pPr>
            <a:r>
              <a:rPr lang="en-US">
                <a:ea typeface="Calibri"/>
                <a:cs typeface="Calibri"/>
              </a:rPr>
              <a:t>A few are looking for cost-share and will prioritize student placement according to award package.</a:t>
            </a:r>
          </a:p>
          <a:p>
            <a:pPr marL="171450" indent="-171450">
              <a:buFont typeface="Calibri"/>
              <a:buChar char="-"/>
            </a:pPr>
            <a:r>
              <a:rPr lang="en-US">
                <a:ea typeface="Calibri"/>
                <a:cs typeface="Calibri"/>
              </a:rPr>
              <a:t>Fulbright admits:  many of you are the most familiar with me through Fulbright apps.  The US State Department does expect universities to do cost-share with this program. So it is important that for any admitted Fulbright applicant that we are able to offer a reduction to the in-state rate for tuition, at minimum.</a:t>
            </a:r>
          </a:p>
          <a:p>
            <a:pPr marL="171450" indent="-171450">
              <a:buFont typeface="Calibri"/>
              <a:buChar char="-"/>
            </a:pPr>
            <a:r>
              <a:rPr lang="en-US">
                <a:ea typeface="Calibri"/>
                <a:cs typeface="Calibri"/>
              </a:rPr>
              <a:t>Most Fulbright applications come through me, and I am forwarding the dossier which includes academic records, personal statement, test scores, recommendation letters, to your department.  However, there is a small group of "self-applying" </a:t>
            </a:r>
            <a:r>
              <a:rPr lang="en-US" err="1">
                <a:ea typeface="Calibri"/>
                <a:cs typeface="Calibri"/>
              </a:rPr>
              <a:t>Fulbrighters</a:t>
            </a:r>
            <a:r>
              <a:rPr lang="en-US">
                <a:ea typeface="Calibri"/>
                <a:cs typeface="Calibri"/>
              </a:rPr>
              <a:t>.  If you have received an e-app from an individual that has mentioned they have received a Fulbright award, it would be helpful to know about it so I can reach out for confirmation.</a:t>
            </a:r>
          </a:p>
        </p:txBody>
      </p:sp>
      <p:sp>
        <p:nvSpPr>
          <p:cNvPr id="4" name="Slide Number Placeholder 3"/>
          <p:cNvSpPr>
            <a:spLocks noGrp="1"/>
          </p:cNvSpPr>
          <p:nvPr>
            <p:ph type="sldNum" sz="quarter" idx="10"/>
          </p:nvPr>
        </p:nvSpPr>
        <p:spPr/>
        <p:txBody>
          <a:bodyPr/>
          <a:lstStyle/>
          <a:p>
            <a:fld id="{9706D261-4ACC-5E49-97C5-9D8FD2D9A3AF}" type="slidenum">
              <a:rPr lang="en-US" smtClean="0"/>
              <a:t>22</a:t>
            </a:fld>
            <a:endParaRPr lang="en-US"/>
          </a:p>
        </p:txBody>
      </p:sp>
    </p:spTree>
    <p:extLst>
      <p:ext uri="{BB962C8B-B14F-4D97-AF65-F5344CB8AC3E}">
        <p14:creationId xmlns:p14="http://schemas.microsoft.com/office/powerpoint/2010/main" val="4293215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LeeAnn</a:t>
            </a:r>
          </a:p>
        </p:txBody>
      </p:sp>
      <p:sp>
        <p:nvSpPr>
          <p:cNvPr id="4" name="Slide Number Placeholder 3"/>
          <p:cNvSpPr>
            <a:spLocks noGrp="1"/>
          </p:cNvSpPr>
          <p:nvPr>
            <p:ph type="sldNum" sz="quarter" idx="5"/>
          </p:nvPr>
        </p:nvSpPr>
        <p:spPr/>
        <p:txBody>
          <a:bodyPr/>
          <a:lstStyle/>
          <a:p>
            <a:fld id="{9706D261-4ACC-5E49-97C5-9D8FD2D9A3AF}" type="slidenum">
              <a:rPr lang="en-US" smtClean="0"/>
              <a:t>23</a:t>
            </a:fld>
            <a:endParaRPr lang="en-US"/>
          </a:p>
        </p:txBody>
      </p:sp>
    </p:spTree>
    <p:extLst>
      <p:ext uri="{BB962C8B-B14F-4D97-AF65-F5344CB8AC3E}">
        <p14:creationId xmlns:p14="http://schemas.microsoft.com/office/powerpoint/2010/main" val="494320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cs typeface="Calibri"/>
              </a:rPr>
              <a:t>LeeAnn</a:t>
            </a:r>
            <a:endParaRPr lang="en-US" baseline="0"/>
          </a:p>
        </p:txBody>
      </p:sp>
      <p:sp>
        <p:nvSpPr>
          <p:cNvPr id="4" name="Slide Number Placeholder 3"/>
          <p:cNvSpPr>
            <a:spLocks noGrp="1"/>
          </p:cNvSpPr>
          <p:nvPr>
            <p:ph type="sldNum" sz="quarter" idx="10"/>
          </p:nvPr>
        </p:nvSpPr>
        <p:spPr/>
        <p:txBody>
          <a:bodyPr/>
          <a:lstStyle/>
          <a:p>
            <a:fld id="{9706D261-4ACC-5E49-97C5-9D8FD2D9A3AF}" type="slidenum">
              <a:rPr lang="en-US" smtClean="0"/>
              <a:t>24</a:t>
            </a:fld>
            <a:endParaRPr lang="en-US"/>
          </a:p>
        </p:txBody>
      </p:sp>
    </p:spTree>
    <p:extLst>
      <p:ext uri="{BB962C8B-B14F-4D97-AF65-F5344CB8AC3E}">
        <p14:creationId xmlns:p14="http://schemas.microsoft.com/office/powerpoint/2010/main" val="33088168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userDrawn="1">
            <p:ph type="title" hasCustomPrompt="1"/>
          </p:nvPr>
        </p:nvSpPr>
        <p:spPr>
          <a:xfrm>
            <a:off x="502904" y="3688697"/>
            <a:ext cx="7942596" cy="1485992"/>
          </a:xfrm>
        </p:spPr>
        <p:txBody>
          <a:bodyPr anchor="ctr">
            <a:normAutofit/>
          </a:bodyPr>
          <a:lstStyle>
            <a:lvl1pPr>
              <a:lnSpc>
                <a:spcPct val="90000"/>
              </a:lnSpc>
              <a:defRPr sz="4400" b="1" i="0" spc="0" baseline="0">
                <a:solidFill>
                  <a:schemeClr val="bg1"/>
                </a:solidFill>
                <a:latin typeface="Arial"/>
                <a:cs typeface="Arial"/>
              </a:defRPr>
            </a:lvl1pPr>
          </a:lstStyle>
          <a:p>
            <a:r>
              <a:rPr lang="en-US"/>
              <a:t>Unnecessarily extra long title of presentation</a:t>
            </a:r>
          </a:p>
        </p:txBody>
      </p:sp>
      <p:sp>
        <p:nvSpPr>
          <p:cNvPr id="11" name="Text Placeholder 19"/>
          <p:cNvSpPr>
            <a:spLocks noGrp="1"/>
          </p:cNvSpPr>
          <p:nvPr userDrawn="1">
            <p:ph type="body" sz="quarter" idx="10" hasCustomPrompt="1"/>
          </p:nvPr>
        </p:nvSpPr>
        <p:spPr>
          <a:xfrm>
            <a:off x="530694" y="6279762"/>
            <a:ext cx="7734222" cy="370205"/>
          </a:xfrm>
        </p:spPr>
        <p:txBody>
          <a:bodyPr anchor="ctr">
            <a:noAutofit/>
          </a:bodyPr>
          <a:lstStyle>
            <a:lvl1pPr marL="0" indent="0">
              <a:buNone/>
              <a:defRPr sz="1100" b="1" spc="80" baseline="0">
                <a:solidFill>
                  <a:srgbClr val="A6A6A6"/>
                </a:solidFill>
                <a:latin typeface="Arial"/>
                <a:cs typeface="Arial"/>
              </a:defRPr>
            </a:lvl1pPr>
          </a:lstStyle>
          <a:p>
            <a:pPr lvl="0"/>
            <a:r>
              <a:rPr lang="en-US"/>
              <a:t>INDIANA UNIVERSITY BLOOMINGTON</a:t>
            </a:r>
          </a:p>
        </p:txBody>
      </p:sp>
      <p:sp>
        <p:nvSpPr>
          <p:cNvPr id="9" name="Text Placeholder 19"/>
          <p:cNvSpPr>
            <a:spLocks noGrp="1"/>
          </p:cNvSpPr>
          <p:nvPr>
            <p:ph type="body" sz="quarter" idx="11" hasCustomPrompt="1"/>
          </p:nvPr>
        </p:nvSpPr>
        <p:spPr>
          <a:xfrm>
            <a:off x="530694" y="3301283"/>
            <a:ext cx="7914806" cy="336549"/>
          </a:xfrm>
        </p:spPr>
        <p:txBody>
          <a:bodyPr anchor="ctr">
            <a:noAutofit/>
          </a:bodyPr>
          <a:lstStyle>
            <a:lvl1pPr marL="0" indent="0">
              <a:buNone/>
              <a:defRPr sz="1800" b="0" spc="0" baseline="0">
                <a:solidFill>
                  <a:srgbClr val="A6A6A6"/>
                </a:solidFill>
                <a:latin typeface="Arial"/>
                <a:cs typeface="Arial"/>
              </a:defRPr>
            </a:lvl1pPr>
          </a:lstStyle>
          <a:p>
            <a:pPr lvl="0"/>
            <a:r>
              <a:rPr lang="en-US"/>
              <a:t>SUBHEAD OR NAME OF SCHOOL, DEPARTMENT, OR UNIT</a:t>
            </a:r>
          </a:p>
        </p:txBody>
      </p:sp>
      <p:grpSp>
        <p:nvGrpSpPr>
          <p:cNvPr id="13" name="Group 12"/>
          <p:cNvGrpSpPr/>
          <p:nvPr userDrawn="1"/>
        </p:nvGrpSpPr>
        <p:grpSpPr>
          <a:xfrm>
            <a:off x="621014" y="-72571"/>
            <a:ext cx="950609" cy="2766507"/>
            <a:chOff x="633305" y="-72571"/>
            <a:chExt cx="950609" cy="2766507"/>
          </a:xfrm>
        </p:grpSpPr>
        <p:sp>
          <p:nvSpPr>
            <p:cNvPr id="6" name="Rectangle 5"/>
            <p:cNvSpPr/>
            <p:nvPr userDrawn="1"/>
          </p:nvSpPr>
          <p:spPr>
            <a:xfrm>
              <a:off x="633305" y="-72571"/>
              <a:ext cx="950609" cy="2766507"/>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trident.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8009" y="1730375"/>
              <a:ext cx="634481" cy="800730"/>
            </a:xfrm>
            <a:prstGeom prst="rect">
              <a:avLst/>
            </a:prstGeom>
          </p:spPr>
        </p:pic>
      </p:grpSp>
    </p:spTree>
    <p:extLst>
      <p:ext uri="{BB962C8B-B14F-4D97-AF65-F5344CB8AC3E}">
        <p14:creationId xmlns:p14="http://schemas.microsoft.com/office/powerpoint/2010/main" val="1256653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F09AA03-239F-49EE-99BA-5D2EEF2B0811}" type="datetimeFigureOut">
              <a:rPr lang="en-US" smtClean="0"/>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027665-A2A0-4BF5-B1CA-364B8AC0EA54}" type="slidenum">
              <a:rPr lang="en-US" smtClean="0"/>
              <a:t>‹#›</a:t>
            </a:fld>
            <a:endParaRPr lang="en-US"/>
          </a:p>
        </p:txBody>
      </p:sp>
    </p:spTree>
    <p:extLst>
      <p:ext uri="{BB962C8B-B14F-4D97-AF65-F5344CB8AC3E}">
        <p14:creationId xmlns:p14="http://schemas.microsoft.com/office/powerpoint/2010/main" val="23067846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09AA03-239F-49EE-99BA-5D2EEF2B0811}" type="datetimeFigureOut">
              <a:rPr lang="en-US" smtClean="0"/>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027665-A2A0-4BF5-B1CA-364B8AC0EA54}" type="slidenum">
              <a:rPr lang="en-US" smtClean="0"/>
              <a:t>‹#›</a:t>
            </a:fld>
            <a:endParaRPr lang="en-US"/>
          </a:p>
        </p:txBody>
      </p:sp>
    </p:spTree>
    <p:extLst>
      <p:ext uri="{BB962C8B-B14F-4D97-AF65-F5344CB8AC3E}">
        <p14:creationId xmlns:p14="http://schemas.microsoft.com/office/powerpoint/2010/main" val="830664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4242640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and photo: black">
    <p:bg>
      <p:bgPr>
        <a:solidFill>
          <a:srgbClr val="252626"/>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564910" y="0"/>
            <a:ext cx="3570941" cy="6858000"/>
          </a:xfrm>
        </p:spPr>
        <p:txBody>
          <a:bodyPr/>
          <a:lstStyle/>
          <a:p>
            <a:r>
              <a:rPr lang="en-US"/>
              <a:t>Click icon to add picture</a:t>
            </a:r>
          </a:p>
        </p:txBody>
      </p:sp>
      <p:sp>
        <p:nvSpPr>
          <p:cNvPr id="13" name="Rectangle 12"/>
          <p:cNvSpPr/>
          <p:nvPr userDrawn="1"/>
        </p:nvSpPr>
        <p:spPr>
          <a:xfrm>
            <a:off x="-15847" y="649066"/>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635303" y="6336171"/>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6401517"/>
            <a:ext cx="258207" cy="327725"/>
          </a:xfrm>
          <a:prstGeom prst="rect">
            <a:avLst/>
          </a:prstGeom>
        </p:spPr>
      </p:pic>
      <p:sp>
        <p:nvSpPr>
          <p:cNvPr id="19" name="Title Placeholder 1"/>
          <p:cNvSpPr>
            <a:spLocks noGrp="1"/>
          </p:cNvSpPr>
          <p:nvPr>
            <p:ph type="title" hasCustomPrompt="1"/>
          </p:nvPr>
        </p:nvSpPr>
        <p:spPr>
          <a:xfrm>
            <a:off x="525304" y="619181"/>
            <a:ext cx="4560579" cy="1039091"/>
          </a:xfrm>
          <a:prstGeom prst="rect">
            <a:avLst/>
          </a:prstGeom>
        </p:spPr>
        <p:txBody>
          <a:bodyPr vert="horz" lIns="91440" tIns="45720" rIns="91440" bIns="45720" rtlCol="0" anchor="ctr">
            <a:noAutofit/>
          </a:bodyPr>
          <a:lstStyle>
            <a:lvl1pPr>
              <a:defRPr sz="3200" b="1" i="0" spc="0">
                <a:solidFill>
                  <a:srgbClr val="FFFFFF"/>
                </a:solidFill>
                <a:latin typeface="Arial"/>
                <a:cs typeface="Arial"/>
              </a:defRPr>
            </a:lvl1pPr>
          </a:lstStyle>
          <a:p>
            <a:r>
              <a:rPr lang="en-US"/>
              <a:t>Click to edit master title style</a:t>
            </a:r>
          </a:p>
        </p:txBody>
      </p:sp>
      <p:sp>
        <p:nvSpPr>
          <p:cNvPr id="20" name="Text Placeholder 2"/>
          <p:cNvSpPr>
            <a:spLocks noGrp="1"/>
          </p:cNvSpPr>
          <p:nvPr>
            <p:ph idx="1"/>
          </p:nvPr>
        </p:nvSpPr>
        <p:spPr>
          <a:xfrm>
            <a:off x="525304" y="1922839"/>
            <a:ext cx="4560579" cy="4169990"/>
          </a:xfrm>
          <a:prstGeom prst="rect">
            <a:avLst/>
          </a:prstGeom>
        </p:spPr>
        <p:txBody>
          <a:bodyPr vert="horz" lIns="91440" tIns="45720" rIns="91440" bIns="45720" rtlCol="0">
            <a:normAutofit/>
          </a:bodyPr>
          <a:lstStyle>
            <a:lvl1pPr marL="342900" indent="-342900">
              <a:lnSpc>
                <a:spcPct val="100000"/>
              </a:lnSpc>
              <a:buFont typeface="Arial"/>
              <a:buChar char="•"/>
              <a:defRPr sz="1800">
                <a:solidFill>
                  <a:srgbClr val="FFFFFF"/>
                </a:solidFill>
                <a:latin typeface="Arial"/>
                <a:cs typeface="Arial"/>
              </a:defRPr>
            </a:lvl1pPr>
            <a:lvl2pPr marL="742950" indent="-285750">
              <a:lnSpc>
                <a:spcPct val="100000"/>
              </a:lnSpc>
              <a:buFont typeface="Arial"/>
              <a:buChar char="•"/>
              <a:defRPr sz="1800">
                <a:solidFill>
                  <a:srgbClr val="FFFFFF"/>
                </a:solidFill>
                <a:latin typeface="Arial"/>
                <a:cs typeface="Arial"/>
              </a:defRPr>
            </a:lvl2pPr>
            <a:lvl3pPr marL="1143000" indent="-228600">
              <a:lnSpc>
                <a:spcPct val="100000"/>
              </a:lnSpc>
              <a:buFont typeface="Arial"/>
              <a:buChar char="•"/>
              <a:defRPr sz="1800">
                <a:solidFill>
                  <a:srgbClr val="FFFFFF"/>
                </a:solidFill>
                <a:latin typeface="Arial"/>
                <a:cs typeface="Arial"/>
              </a:defRPr>
            </a:lvl3pPr>
            <a:lvl4pPr marL="1600200" indent="-228600">
              <a:lnSpc>
                <a:spcPct val="100000"/>
              </a:lnSpc>
              <a:buFont typeface="Arial"/>
              <a:buChar char="•"/>
              <a:defRPr sz="1800">
                <a:solidFill>
                  <a:srgbClr val="FFFFFF"/>
                </a:solidFill>
                <a:latin typeface="Arial"/>
                <a:cs typeface="Arial"/>
              </a:defRPr>
            </a:lvl4pPr>
            <a:lvl5pPr marL="2057400" indent="-228600">
              <a:lnSpc>
                <a:spcPct val="100000"/>
              </a:lnSpc>
              <a:buFont typeface="Arial"/>
              <a:buChar char="•"/>
              <a:defRPr sz="1800">
                <a:solidFill>
                  <a:srgbClr val="FFFFFF"/>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7503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660B13"/>
        </a:solidFill>
        <a:effectLst/>
      </p:bgPr>
    </p:bg>
    <p:spTree>
      <p:nvGrpSpPr>
        <p:cNvPr id="1" name=""/>
        <p:cNvGrpSpPr/>
        <p:nvPr/>
      </p:nvGrpSpPr>
      <p:grpSpPr>
        <a:xfrm>
          <a:off x="0" y="0"/>
          <a:ext cx="0" cy="0"/>
          <a:chOff x="0" y="0"/>
          <a:chExt cx="0" cy="0"/>
        </a:xfrm>
      </p:grpSpPr>
      <p:sp>
        <p:nvSpPr>
          <p:cNvPr id="2" name="TextBox 1"/>
          <p:cNvSpPr txBox="1"/>
          <p:nvPr userDrawn="1"/>
        </p:nvSpPr>
        <p:spPr>
          <a:xfrm>
            <a:off x="1378689" y="3187345"/>
            <a:ext cx="184666" cy="369332"/>
          </a:xfrm>
          <a:prstGeom prst="rect">
            <a:avLst/>
          </a:prstGeom>
          <a:noFill/>
        </p:spPr>
        <p:txBody>
          <a:bodyPr wrap="none" rtlCol="0">
            <a:spAutoFit/>
          </a:bodyPr>
          <a:lstStyle/>
          <a:p>
            <a:endParaRPr lang="en-US"/>
          </a:p>
        </p:txBody>
      </p:sp>
      <p:sp>
        <p:nvSpPr>
          <p:cNvPr id="10" name="TextBox 9"/>
          <p:cNvSpPr txBox="1"/>
          <p:nvPr userDrawn="1"/>
        </p:nvSpPr>
        <p:spPr>
          <a:xfrm>
            <a:off x="1378689" y="3187345"/>
            <a:ext cx="184666" cy="369332"/>
          </a:xfrm>
          <a:prstGeom prst="rect">
            <a:avLst/>
          </a:prstGeom>
          <a:noFill/>
        </p:spPr>
        <p:txBody>
          <a:bodyPr wrap="none" rtlCol="0">
            <a:spAutoFit/>
          </a:bodyPr>
          <a:lstStyle/>
          <a:p>
            <a:endParaRPr lang="en-US"/>
          </a:p>
        </p:txBody>
      </p:sp>
      <p:sp>
        <p:nvSpPr>
          <p:cNvPr id="11" name="TextBox 10"/>
          <p:cNvSpPr txBox="1"/>
          <p:nvPr userDrawn="1"/>
        </p:nvSpPr>
        <p:spPr>
          <a:xfrm>
            <a:off x="1378689" y="3187345"/>
            <a:ext cx="184666" cy="369332"/>
          </a:xfrm>
          <a:prstGeom prst="rect">
            <a:avLst/>
          </a:prstGeom>
          <a:noFill/>
        </p:spPr>
        <p:txBody>
          <a:bodyPr wrap="none" rtlCol="0">
            <a:spAutoFit/>
          </a:bodyPr>
          <a:lstStyle/>
          <a:p>
            <a:endParaRPr lang="en-US"/>
          </a:p>
        </p:txBody>
      </p:sp>
      <p:sp>
        <p:nvSpPr>
          <p:cNvPr id="14" name="Title 13"/>
          <p:cNvSpPr>
            <a:spLocks noGrp="1"/>
          </p:cNvSpPr>
          <p:nvPr>
            <p:ph type="title" hasCustomPrompt="1"/>
          </p:nvPr>
        </p:nvSpPr>
        <p:spPr>
          <a:xfrm>
            <a:off x="506694" y="3416048"/>
            <a:ext cx="6802482" cy="494412"/>
          </a:xfrm>
        </p:spPr>
        <p:txBody>
          <a:bodyPr anchor="ctr">
            <a:noAutofit/>
          </a:bodyPr>
          <a:lstStyle>
            <a:lvl1pPr>
              <a:defRPr sz="4400" b="1" i="0" spc="0" baseline="0">
                <a:solidFill>
                  <a:srgbClr val="FFFFFF"/>
                </a:solidFill>
                <a:latin typeface="Arial"/>
                <a:cs typeface="Arial"/>
              </a:defRPr>
            </a:lvl1pPr>
          </a:lstStyle>
          <a:p>
            <a:r>
              <a:rPr lang="en-US"/>
              <a:t>Section Heading</a:t>
            </a:r>
          </a:p>
        </p:txBody>
      </p:sp>
      <p:sp>
        <p:nvSpPr>
          <p:cNvPr id="20" name="Text Placeholder 19"/>
          <p:cNvSpPr>
            <a:spLocks noGrp="1"/>
          </p:cNvSpPr>
          <p:nvPr>
            <p:ph type="body" sz="quarter" idx="10" hasCustomPrompt="1"/>
          </p:nvPr>
        </p:nvSpPr>
        <p:spPr>
          <a:xfrm>
            <a:off x="526131" y="2945804"/>
            <a:ext cx="3700462" cy="336549"/>
          </a:xfrm>
        </p:spPr>
        <p:txBody>
          <a:bodyPr anchor="ctr">
            <a:noAutofit/>
          </a:bodyPr>
          <a:lstStyle>
            <a:lvl1pPr marL="0" indent="0">
              <a:buNone/>
              <a:defRPr sz="1600" b="1" i="0" spc="50" baseline="0">
                <a:solidFill>
                  <a:srgbClr val="A6A6A6"/>
                </a:solidFill>
                <a:latin typeface="Arial"/>
                <a:cs typeface="Arial"/>
              </a:defRPr>
            </a:lvl1pPr>
          </a:lstStyle>
          <a:p>
            <a:pPr lvl="0"/>
            <a:r>
              <a:rPr lang="en-US"/>
              <a:t>SECTION NUMBER OR SUBTITLE</a:t>
            </a:r>
          </a:p>
        </p:txBody>
      </p:sp>
      <p:sp>
        <p:nvSpPr>
          <p:cNvPr id="4" name="Rectangle 3"/>
          <p:cNvSpPr/>
          <p:nvPr userDrawn="1"/>
        </p:nvSpPr>
        <p:spPr>
          <a:xfrm>
            <a:off x="0" y="2829379"/>
            <a:ext cx="148614" cy="119924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7854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only: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30027" y="1012095"/>
            <a:ext cx="8004391" cy="638906"/>
          </a:xfrm>
        </p:spPr>
        <p:txBody>
          <a:bodyPr>
            <a:normAutofit/>
          </a:bodyPr>
          <a:lstStyle>
            <a:lvl1pPr>
              <a:defRPr sz="3200" b="1" i="0" cap="none" spc="0">
                <a:solidFill>
                  <a:srgbClr val="404041"/>
                </a:solidFill>
                <a:latin typeface="Arial"/>
                <a:cs typeface="Arial"/>
              </a:defRPr>
            </a:lvl1pPr>
          </a:lstStyle>
          <a:p>
            <a:r>
              <a:rPr lang="en-US"/>
              <a:t>Click to edit master title style</a:t>
            </a:r>
          </a:p>
        </p:txBody>
      </p:sp>
      <p:sp>
        <p:nvSpPr>
          <p:cNvPr id="5" name="Rectangle 4"/>
          <p:cNvSpPr/>
          <p:nvPr userDrawn="1"/>
        </p:nvSpPr>
        <p:spPr>
          <a:xfrm>
            <a:off x="0" y="1073417"/>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 Placeholder 19"/>
          <p:cNvSpPr>
            <a:spLocks noGrp="1"/>
          </p:cNvSpPr>
          <p:nvPr>
            <p:ph type="body" sz="quarter" idx="10" hasCustomPrompt="1"/>
          </p:nvPr>
        </p:nvSpPr>
        <p:spPr>
          <a:xfrm>
            <a:off x="5190706" y="237250"/>
            <a:ext cx="3700462" cy="336549"/>
          </a:xfrm>
        </p:spPr>
        <p:txBody>
          <a:bodyPr>
            <a:noAutofit/>
          </a:bodyPr>
          <a:lstStyle>
            <a:lvl1pPr marL="0" indent="0" algn="r">
              <a:buNone/>
              <a:defRPr sz="1100" b="0" i="0" spc="0" baseline="0">
                <a:solidFill>
                  <a:srgbClr val="A6A6A6"/>
                </a:solidFill>
                <a:latin typeface="Arial"/>
                <a:cs typeface="Arial"/>
              </a:defRPr>
            </a:lvl1pPr>
          </a:lstStyle>
          <a:p>
            <a:pPr lvl="0"/>
            <a:r>
              <a:rPr lang="en-US"/>
              <a:t>SECTION TITLE OR SUBTITLE</a:t>
            </a:r>
          </a:p>
        </p:txBody>
      </p:sp>
      <p:sp>
        <p:nvSpPr>
          <p:cNvPr id="4" name="TextBox 3"/>
          <p:cNvSpPr txBox="1"/>
          <p:nvPr userDrawn="1"/>
        </p:nvSpPr>
        <p:spPr>
          <a:xfrm>
            <a:off x="3556000" y="4721412"/>
            <a:ext cx="184666" cy="369332"/>
          </a:xfrm>
          <a:prstGeom prst="rect">
            <a:avLst/>
          </a:prstGeom>
          <a:noFill/>
        </p:spPr>
        <p:txBody>
          <a:bodyPr wrap="none" rtlCol="0">
            <a:spAutoFit/>
          </a:bodyPr>
          <a:lstStyle/>
          <a:p>
            <a:endParaRPr lang="en-US"/>
          </a:p>
        </p:txBody>
      </p:sp>
      <p:sp>
        <p:nvSpPr>
          <p:cNvPr id="7" name="Text Placeholder 2"/>
          <p:cNvSpPr>
            <a:spLocks noGrp="1"/>
          </p:cNvSpPr>
          <p:nvPr>
            <p:ph idx="1" hasCustomPrompt="1"/>
          </p:nvPr>
        </p:nvSpPr>
        <p:spPr>
          <a:xfrm>
            <a:off x="518824" y="1976198"/>
            <a:ext cx="8015594" cy="4119802"/>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rgbClr val="40404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a:t>Click to edit master subtitle style</a:t>
            </a:r>
          </a:p>
        </p:txBody>
      </p:sp>
      <p:grpSp>
        <p:nvGrpSpPr>
          <p:cNvPr id="23" name="Group 22"/>
          <p:cNvGrpSpPr/>
          <p:nvPr userDrawn="1"/>
        </p:nvGrpSpPr>
        <p:grpSpPr>
          <a:xfrm>
            <a:off x="-30788" y="6336171"/>
            <a:ext cx="9228667" cy="528963"/>
            <a:chOff x="-30788" y="4661517"/>
            <a:chExt cx="9228667" cy="528963"/>
          </a:xfrm>
        </p:grpSpPr>
        <p:sp>
          <p:nvSpPr>
            <p:cNvPr id="24" name="Rectangle 23"/>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7" name="TextBox 26"/>
            <p:cNvSpPr txBox="1"/>
            <p:nvPr userDrawn="1"/>
          </p:nvSpPr>
          <p:spPr>
            <a:xfrm>
              <a:off x="1030972" y="4823737"/>
              <a:ext cx="3613600" cy="230832"/>
            </a:xfrm>
            <a:prstGeom prst="rect">
              <a:avLst/>
            </a:prstGeom>
            <a:noFill/>
          </p:spPr>
          <p:txBody>
            <a:bodyPr wrap="square" rtlCol="0" anchor="ctr">
              <a:spAutoFit/>
            </a:bodyPr>
            <a:lstStyle/>
            <a:p>
              <a:r>
                <a:rPr lang="en-US" sz="900">
                  <a:solidFill>
                    <a:srgbClr val="FFFFFF"/>
                  </a:solidFill>
                </a:rPr>
                <a:t>INDIANA UNIVERSITY BLOOMINGTON</a:t>
              </a:r>
            </a:p>
          </p:txBody>
        </p:sp>
      </p:grpSp>
    </p:spTree>
    <p:extLst>
      <p:ext uri="{BB962C8B-B14F-4D97-AF65-F5344CB8AC3E}">
        <p14:creationId xmlns:p14="http://schemas.microsoft.com/office/powerpoint/2010/main" val="3682060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nd photo: whit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525304" y="619181"/>
            <a:ext cx="4560579" cy="1039091"/>
          </a:xfrm>
          <a:prstGeom prst="rect">
            <a:avLst/>
          </a:prstGeom>
        </p:spPr>
        <p:txBody>
          <a:bodyPr vert="horz" lIns="91440" tIns="45720" rIns="91440" bIns="45720" rtlCol="0" anchor="ctr">
            <a:noAutofit/>
          </a:bodyPr>
          <a:lstStyle>
            <a:lvl1pPr>
              <a:defRPr sz="3200" b="1" i="0" spc="0">
                <a:solidFill>
                  <a:srgbClr val="404041"/>
                </a:solidFill>
                <a:latin typeface="Arial"/>
                <a:cs typeface="Arial"/>
              </a:defRPr>
            </a:lvl1pPr>
          </a:lstStyle>
          <a:p>
            <a:r>
              <a:rPr lang="en-US"/>
              <a:t>Click to edit master title style</a:t>
            </a:r>
          </a:p>
        </p:txBody>
      </p:sp>
      <p:sp>
        <p:nvSpPr>
          <p:cNvPr id="8" name="Text Placeholder 2"/>
          <p:cNvSpPr>
            <a:spLocks noGrp="1"/>
          </p:cNvSpPr>
          <p:nvPr>
            <p:ph idx="1"/>
          </p:nvPr>
        </p:nvSpPr>
        <p:spPr>
          <a:xfrm>
            <a:off x="525304" y="1922839"/>
            <a:ext cx="4560579" cy="4169990"/>
          </a:xfrm>
          <a:prstGeom prst="rect">
            <a:avLst/>
          </a:prstGeom>
        </p:spPr>
        <p:txBody>
          <a:bodyPr vert="horz" lIns="91440" tIns="45720" rIns="91440" bIns="45720" rtlCol="0">
            <a:normAutofit/>
          </a:bodyPr>
          <a:lstStyle>
            <a:lvl1pPr marL="342900" indent="-342900">
              <a:lnSpc>
                <a:spcPct val="100000"/>
              </a:lnSpc>
              <a:buFont typeface="Arial"/>
              <a:buChar char="•"/>
              <a:defRPr sz="1800">
                <a:solidFill>
                  <a:srgbClr val="404041"/>
                </a:solidFill>
                <a:latin typeface="Arial"/>
                <a:cs typeface="Arial"/>
              </a:defRPr>
            </a:lvl1pPr>
            <a:lvl2pPr marL="742950" indent="-285750">
              <a:lnSpc>
                <a:spcPct val="100000"/>
              </a:lnSpc>
              <a:buFont typeface="Arial"/>
              <a:buChar char="•"/>
              <a:defRPr sz="1800">
                <a:solidFill>
                  <a:srgbClr val="404041"/>
                </a:solidFill>
                <a:latin typeface="Arial"/>
                <a:cs typeface="Arial"/>
              </a:defRPr>
            </a:lvl2pPr>
            <a:lvl3pPr marL="1143000" indent="-228600">
              <a:lnSpc>
                <a:spcPct val="100000"/>
              </a:lnSpc>
              <a:buFont typeface="Arial"/>
              <a:buChar char="•"/>
              <a:defRPr sz="1800">
                <a:solidFill>
                  <a:srgbClr val="404041"/>
                </a:solidFill>
                <a:latin typeface="Arial"/>
                <a:cs typeface="Arial"/>
              </a:defRPr>
            </a:lvl3pPr>
            <a:lvl4pPr marL="1600200" indent="-228600">
              <a:lnSpc>
                <a:spcPct val="100000"/>
              </a:lnSpc>
              <a:buFont typeface="Arial"/>
              <a:buChar char="•"/>
              <a:defRPr sz="1800">
                <a:solidFill>
                  <a:srgbClr val="404041"/>
                </a:solidFill>
                <a:latin typeface="Arial"/>
                <a:cs typeface="Arial"/>
              </a:defRPr>
            </a:lvl4pPr>
            <a:lvl5pPr marL="2057400" indent="-228600">
              <a:lnSpc>
                <a:spcPct val="100000"/>
              </a:lnSpc>
              <a:buFont typeface="Arial"/>
              <a:buChar char="•"/>
              <a:defRPr sz="1800">
                <a:solidFill>
                  <a:srgbClr val="404041"/>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p:cNvSpPr>
            <a:spLocks noGrp="1"/>
          </p:cNvSpPr>
          <p:nvPr>
            <p:ph type="pic" sz="quarter" idx="10"/>
          </p:nvPr>
        </p:nvSpPr>
        <p:spPr>
          <a:xfrm>
            <a:off x="5573059" y="0"/>
            <a:ext cx="3570941" cy="6858000"/>
          </a:xfrm>
        </p:spPr>
        <p:txBody>
          <a:bodyPr/>
          <a:lstStyle/>
          <a:p>
            <a:r>
              <a:rPr lang="en-US"/>
              <a:t>Click icon to add picture</a:t>
            </a:r>
          </a:p>
        </p:txBody>
      </p:sp>
      <p:sp>
        <p:nvSpPr>
          <p:cNvPr id="17" name="Rectangle 16"/>
          <p:cNvSpPr/>
          <p:nvPr userDrawn="1"/>
        </p:nvSpPr>
        <p:spPr>
          <a:xfrm>
            <a:off x="0" y="649066"/>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userDrawn="1"/>
        </p:nvSpPr>
        <p:spPr>
          <a:xfrm>
            <a:off x="635303" y="6336171"/>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6401517"/>
            <a:ext cx="258207" cy="327725"/>
          </a:xfrm>
          <a:prstGeom prst="rect">
            <a:avLst/>
          </a:prstGeom>
        </p:spPr>
      </p:pic>
    </p:spTree>
    <p:extLst>
      <p:ext uri="{BB962C8B-B14F-4D97-AF65-F5344CB8AC3E}">
        <p14:creationId xmlns:p14="http://schemas.microsoft.com/office/powerpoint/2010/main" val="3220382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grpSp>
        <p:nvGrpSpPr>
          <p:cNvPr id="22" name="Group 21"/>
          <p:cNvGrpSpPr/>
          <p:nvPr userDrawn="1"/>
        </p:nvGrpSpPr>
        <p:grpSpPr>
          <a:xfrm>
            <a:off x="-30788" y="6336171"/>
            <a:ext cx="9228667" cy="528963"/>
            <a:chOff x="-30788" y="4661517"/>
            <a:chExt cx="9228667" cy="528963"/>
          </a:xfrm>
        </p:grpSpPr>
        <p:sp>
          <p:nvSpPr>
            <p:cNvPr id="24" name="Rectangle 23"/>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7" name="TextBox 26"/>
            <p:cNvSpPr txBox="1"/>
            <p:nvPr userDrawn="1"/>
          </p:nvSpPr>
          <p:spPr>
            <a:xfrm>
              <a:off x="1030972" y="4823737"/>
              <a:ext cx="3613600" cy="230832"/>
            </a:xfrm>
            <a:prstGeom prst="rect">
              <a:avLst/>
            </a:prstGeom>
            <a:noFill/>
          </p:spPr>
          <p:txBody>
            <a:bodyPr wrap="square" rtlCol="0" anchor="ctr">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a:solidFill>
                    <a:srgbClr val="FFFFFF"/>
                  </a:solidFill>
                </a:rPr>
                <a:t>INDIANA UNIVERSITY BLOOMINGTON</a:t>
              </a:r>
            </a:p>
          </p:txBody>
        </p:sp>
      </p:grpSp>
      <p:sp>
        <p:nvSpPr>
          <p:cNvPr id="28" name="Title 1"/>
          <p:cNvSpPr>
            <a:spLocks noGrp="1"/>
          </p:cNvSpPr>
          <p:nvPr>
            <p:ph type="ctrTitle" hasCustomPrompt="1"/>
          </p:nvPr>
        </p:nvSpPr>
        <p:spPr>
          <a:xfrm>
            <a:off x="530027" y="1012095"/>
            <a:ext cx="8004391" cy="638906"/>
          </a:xfrm>
        </p:spPr>
        <p:txBody>
          <a:bodyPr>
            <a:normAutofit/>
          </a:bodyPr>
          <a:lstStyle>
            <a:lvl1pPr>
              <a:defRPr sz="3200" b="1" i="0" cap="none" spc="0">
                <a:solidFill>
                  <a:schemeClr val="bg1"/>
                </a:solidFill>
                <a:latin typeface="Arial"/>
                <a:cs typeface="Arial"/>
              </a:defRPr>
            </a:lvl1pPr>
          </a:lstStyle>
          <a:p>
            <a:r>
              <a:rPr lang="en-US"/>
              <a:t>Click to edit master title style</a:t>
            </a:r>
          </a:p>
        </p:txBody>
      </p:sp>
      <p:sp>
        <p:nvSpPr>
          <p:cNvPr id="29" name="Rectangle 28"/>
          <p:cNvSpPr/>
          <p:nvPr userDrawn="1"/>
        </p:nvSpPr>
        <p:spPr>
          <a:xfrm>
            <a:off x="0" y="1073417"/>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 Placeholder 2"/>
          <p:cNvSpPr>
            <a:spLocks noGrp="1"/>
          </p:cNvSpPr>
          <p:nvPr>
            <p:ph idx="1" hasCustomPrompt="1"/>
          </p:nvPr>
        </p:nvSpPr>
        <p:spPr>
          <a:xfrm>
            <a:off x="518824" y="1976198"/>
            <a:ext cx="8015594" cy="4119802"/>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rgbClr val="FFFFFF"/>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a:t>Click to edit master subtitle style</a:t>
            </a:r>
          </a:p>
        </p:txBody>
      </p:sp>
      <p:sp>
        <p:nvSpPr>
          <p:cNvPr id="32" name="Text Placeholder 19"/>
          <p:cNvSpPr>
            <a:spLocks noGrp="1"/>
          </p:cNvSpPr>
          <p:nvPr>
            <p:ph type="body" sz="quarter" idx="10" hasCustomPrompt="1"/>
          </p:nvPr>
        </p:nvSpPr>
        <p:spPr>
          <a:xfrm>
            <a:off x="5190706" y="237250"/>
            <a:ext cx="3700462" cy="336549"/>
          </a:xfrm>
        </p:spPr>
        <p:txBody>
          <a:bodyPr>
            <a:noAutofit/>
          </a:bodyPr>
          <a:lstStyle>
            <a:lvl1pPr marL="0" indent="0" algn="r">
              <a:buNone/>
              <a:defRPr sz="1100" b="0" i="0" spc="0" baseline="0">
                <a:solidFill>
                  <a:srgbClr val="A6A6A6"/>
                </a:solidFill>
                <a:latin typeface="Arial"/>
                <a:cs typeface="Arial"/>
              </a:defRPr>
            </a:lvl1pPr>
          </a:lstStyle>
          <a:p>
            <a:pPr lvl="0"/>
            <a:r>
              <a:rPr lang="en-US"/>
              <a:t>SECTION TITLE OR SUBTITLE</a:t>
            </a:r>
          </a:p>
        </p:txBody>
      </p:sp>
    </p:spTree>
    <p:extLst>
      <p:ext uri="{BB962C8B-B14F-4D97-AF65-F5344CB8AC3E}">
        <p14:creationId xmlns:p14="http://schemas.microsoft.com/office/powerpoint/2010/main" val="1728351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photo: black">
    <p:bg>
      <p:bgPr>
        <a:solidFill>
          <a:srgbClr val="252626"/>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564910" y="0"/>
            <a:ext cx="3570941" cy="6858000"/>
          </a:xfrm>
        </p:spPr>
        <p:txBody>
          <a:bodyPr/>
          <a:lstStyle/>
          <a:p>
            <a:r>
              <a:rPr lang="en-US"/>
              <a:t>Click icon to add picture</a:t>
            </a:r>
          </a:p>
        </p:txBody>
      </p:sp>
      <p:sp>
        <p:nvSpPr>
          <p:cNvPr id="13" name="Rectangle 12"/>
          <p:cNvSpPr/>
          <p:nvPr userDrawn="1"/>
        </p:nvSpPr>
        <p:spPr>
          <a:xfrm>
            <a:off x="-15847" y="649066"/>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635303" y="6336171"/>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6401517"/>
            <a:ext cx="258207" cy="327725"/>
          </a:xfrm>
          <a:prstGeom prst="rect">
            <a:avLst/>
          </a:prstGeom>
        </p:spPr>
      </p:pic>
      <p:sp>
        <p:nvSpPr>
          <p:cNvPr id="19" name="Title Placeholder 1"/>
          <p:cNvSpPr>
            <a:spLocks noGrp="1"/>
          </p:cNvSpPr>
          <p:nvPr>
            <p:ph type="title" hasCustomPrompt="1"/>
          </p:nvPr>
        </p:nvSpPr>
        <p:spPr>
          <a:xfrm>
            <a:off x="525304" y="619181"/>
            <a:ext cx="4560579" cy="1039091"/>
          </a:xfrm>
          <a:prstGeom prst="rect">
            <a:avLst/>
          </a:prstGeom>
        </p:spPr>
        <p:txBody>
          <a:bodyPr vert="horz" lIns="91440" tIns="45720" rIns="91440" bIns="45720" rtlCol="0" anchor="ctr">
            <a:noAutofit/>
          </a:bodyPr>
          <a:lstStyle>
            <a:lvl1pPr>
              <a:defRPr sz="3200" b="1" i="0" spc="0">
                <a:solidFill>
                  <a:srgbClr val="FFFFFF"/>
                </a:solidFill>
                <a:latin typeface="Arial"/>
                <a:cs typeface="Arial"/>
              </a:defRPr>
            </a:lvl1pPr>
          </a:lstStyle>
          <a:p>
            <a:r>
              <a:rPr lang="en-US"/>
              <a:t>Click to edit master title style</a:t>
            </a:r>
          </a:p>
        </p:txBody>
      </p:sp>
      <p:sp>
        <p:nvSpPr>
          <p:cNvPr id="20" name="Text Placeholder 2"/>
          <p:cNvSpPr>
            <a:spLocks noGrp="1"/>
          </p:cNvSpPr>
          <p:nvPr>
            <p:ph idx="1"/>
          </p:nvPr>
        </p:nvSpPr>
        <p:spPr>
          <a:xfrm>
            <a:off x="525304" y="1922839"/>
            <a:ext cx="4560579" cy="4169990"/>
          </a:xfrm>
          <a:prstGeom prst="rect">
            <a:avLst/>
          </a:prstGeom>
        </p:spPr>
        <p:txBody>
          <a:bodyPr vert="horz" lIns="91440" tIns="45720" rIns="91440" bIns="45720" rtlCol="0">
            <a:normAutofit/>
          </a:bodyPr>
          <a:lstStyle>
            <a:lvl1pPr marL="342900" indent="-342900">
              <a:lnSpc>
                <a:spcPct val="100000"/>
              </a:lnSpc>
              <a:buFont typeface="Arial"/>
              <a:buChar char="•"/>
              <a:defRPr sz="1800">
                <a:solidFill>
                  <a:srgbClr val="FFFFFF"/>
                </a:solidFill>
                <a:latin typeface="Arial"/>
                <a:cs typeface="Arial"/>
              </a:defRPr>
            </a:lvl1pPr>
            <a:lvl2pPr marL="742950" indent="-285750">
              <a:lnSpc>
                <a:spcPct val="100000"/>
              </a:lnSpc>
              <a:buFont typeface="Arial"/>
              <a:buChar char="•"/>
              <a:defRPr sz="1800">
                <a:solidFill>
                  <a:srgbClr val="FFFFFF"/>
                </a:solidFill>
                <a:latin typeface="Arial"/>
                <a:cs typeface="Arial"/>
              </a:defRPr>
            </a:lvl2pPr>
            <a:lvl3pPr marL="1143000" indent="-228600">
              <a:lnSpc>
                <a:spcPct val="100000"/>
              </a:lnSpc>
              <a:buFont typeface="Arial"/>
              <a:buChar char="•"/>
              <a:defRPr sz="1800">
                <a:solidFill>
                  <a:srgbClr val="FFFFFF"/>
                </a:solidFill>
                <a:latin typeface="Arial"/>
                <a:cs typeface="Arial"/>
              </a:defRPr>
            </a:lvl3pPr>
            <a:lvl4pPr marL="1600200" indent="-228600">
              <a:lnSpc>
                <a:spcPct val="100000"/>
              </a:lnSpc>
              <a:buFont typeface="Arial"/>
              <a:buChar char="•"/>
              <a:defRPr sz="1800">
                <a:solidFill>
                  <a:srgbClr val="FFFFFF"/>
                </a:solidFill>
                <a:latin typeface="Arial"/>
                <a:cs typeface="Arial"/>
              </a:defRPr>
            </a:lvl4pPr>
            <a:lvl5pPr marL="2057400" indent="-228600">
              <a:lnSpc>
                <a:spcPct val="100000"/>
              </a:lnSpc>
              <a:buFont typeface="Arial"/>
              <a:buChar char="•"/>
              <a:defRPr sz="1800">
                <a:solidFill>
                  <a:srgbClr val="FFFFFF"/>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336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with footer: white">
    <p:spTree>
      <p:nvGrpSpPr>
        <p:cNvPr id="1" name=""/>
        <p:cNvGrpSpPr/>
        <p:nvPr/>
      </p:nvGrpSpPr>
      <p:grpSpPr>
        <a:xfrm>
          <a:off x="0" y="0"/>
          <a:ext cx="0" cy="0"/>
          <a:chOff x="0" y="0"/>
          <a:chExt cx="0" cy="0"/>
        </a:xfrm>
      </p:grpSpPr>
      <p:grpSp>
        <p:nvGrpSpPr>
          <p:cNvPr id="17" name="Group 16"/>
          <p:cNvGrpSpPr/>
          <p:nvPr userDrawn="1"/>
        </p:nvGrpSpPr>
        <p:grpSpPr>
          <a:xfrm>
            <a:off x="-30788" y="6336171"/>
            <a:ext cx="9228667" cy="528963"/>
            <a:chOff x="-30788" y="4661517"/>
            <a:chExt cx="9228667" cy="528963"/>
          </a:xfrm>
        </p:grpSpPr>
        <p:sp>
          <p:nvSpPr>
            <p:cNvPr id="18" name="Rectangle 17"/>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1" name="TextBox 20"/>
            <p:cNvSpPr txBox="1"/>
            <p:nvPr userDrawn="1"/>
          </p:nvSpPr>
          <p:spPr>
            <a:xfrm>
              <a:off x="1030972" y="4823737"/>
              <a:ext cx="3613600" cy="230832"/>
            </a:xfrm>
            <a:prstGeom prst="rect">
              <a:avLst/>
            </a:prstGeom>
            <a:noFill/>
          </p:spPr>
          <p:txBody>
            <a:bodyPr wrap="square" rtlCol="0" anchor="ctr">
              <a:spAutoFit/>
            </a:bodyPr>
            <a:lstStyle/>
            <a:p>
              <a:r>
                <a:rPr lang="en-US" sz="900">
                  <a:solidFill>
                    <a:srgbClr val="FFFFFF"/>
                  </a:solidFill>
                </a:rPr>
                <a:t>INDIANA UNIVERSITY BLOOMINGTON</a:t>
              </a:r>
            </a:p>
          </p:txBody>
        </p:sp>
      </p:grpSp>
    </p:spTree>
    <p:extLst>
      <p:ext uri="{BB962C8B-B14F-4D97-AF65-F5344CB8AC3E}">
        <p14:creationId xmlns:p14="http://schemas.microsoft.com/office/powerpoint/2010/main" val="1315652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with footer: black">
    <p:bg>
      <p:bgPr>
        <a:solidFill>
          <a:srgbClr val="252626"/>
        </a:solidFill>
        <a:effectLst/>
      </p:bgPr>
    </p:bg>
    <p:spTree>
      <p:nvGrpSpPr>
        <p:cNvPr id="1" name=""/>
        <p:cNvGrpSpPr/>
        <p:nvPr/>
      </p:nvGrpSpPr>
      <p:grpSpPr>
        <a:xfrm>
          <a:off x="0" y="0"/>
          <a:ext cx="0" cy="0"/>
          <a:chOff x="0" y="0"/>
          <a:chExt cx="0" cy="0"/>
        </a:xfrm>
      </p:grpSpPr>
      <p:grpSp>
        <p:nvGrpSpPr>
          <p:cNvPr id="13" name="Group 12"/>
          <p:cNvGrpSpPr/>
          <p:nvPr userDrawn="1"/>
        </p:nvGrpSpPr>
        <p:grpSpPr>
          <a:xfrm>
            <a:off x="-30788" y="6336171"/>
            <a:ext cx="9228667" cy="528963"/>
            <a:chOff x="-30788" y="4661517"/>
            <a:chExt cx="9228667" cy="528963"/>
          </a:xfrm>
        </p:grpSpPr>
        <p:sp>
          <p:nvSpPr>
            <p:cNvPr id="17" name="Rectangle 16"/>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0" name="TextBox 19"/>
            <p:cNvSpPr txBox="1"/>
            <p:nvPr userDrawn="1"/>
          </p:nvSpPr>
          <p:spPr>
            <a:xfrm>
              <a:off x="1030972" y="4823737"/>
              <a:ext cx="3613600" cy="230832"/>
            </a:xfrm>
            <a:prstGeom prst="rect">
              <a:avLst/>
            </a:prstGeom>
            <a:noFill/>
          </p:spPr>
          <p:txBody>
            <a:bodyPr wrap="square" rtlCol="0" anchor="ctr">
              <a:spAutoFit/>
            </a:bodyPr>
            <a:lstStyle/>
            <a:p>
              <a:r>
                <a:rPr lang="en-US" sz="900">
                  <a:solidFill>
                    <a:srgbClr val="FFFFFF"/>
                  </a:solidFill>
                </a:rPr>
                <a:t>INDIANA UNIVERSITY BLOOMINGTON</a:t>
              </a:r>
            </a:p>
          </p:txBody>
        </p:sp>
      </p:grpSp>
    </p:spTree>
    <p:extLst>
      <p:ext uri="{BB962C8B-B14F-4D97-AF65-F5344CB8AC3E}">
        <p14:creationId xmlns:p14="http://schemas.microsoft.com/office/powerpoint/2010/main" val="727036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slide with IUPUI lockup">
    <p:bg>
      <p:bgPr>
        <a:solidFill>
          <a:srgbClr val="690304"/>
        </a:solidFill>
        <a:effectLst/>
      </p:bgPr>
    </p:bg>
    <p:spTree>
      <p:nvGrpSpPr>
        <p:cNvPr id="1" name=""/>
        <p:cNvGrpSpPr/>
        <p:nvPr/>
      </p:nvGrpSpPr>
      <p:grpSpPr>
        <a:xfrm>
          <a:off x="0" y="0"/>
          <a:ext cx="0" cy="0"/>
          <a:chOff x="0" y="0"/>
          <a:chExt cx="0" cy="0"/>
        </a:xfrm>
      </p:grpSpPr>
      <p:sp>
        <p:nvSpPr>
          <p:cNvPr id="8" name="Text Placeholder 2"/>
          <p:cNvSpPr>
            <a:spLocks noGrp="1"/>
          </p:cNvSpPr>
          <p:nvPr userDrawn="1">
            <p:ph idx="1"/>
          </p:nvPr>
        </p:nvSpPr>
        <p:spPr>
          <a:xfrm>
            <a:off x="536603" y="907197"/>
            <a:ext cx="7859185" cy="3628887"/>
          </a:xfrm>
          <a:prstGeom prst="rect">
            <a:avLst/>
          </a:prstGeom>
        </p:spPr>
        <p:txBody>
          <a:bodyPr vert="horz" lIns="91440" tIns="45720" rIns="91440" bIns="45720" rtlCol="0">
            <a:normAutofit/>
          </a:bodyPr>
          <a:lstStyle>
            <a:lvl1pPr marL="0" indent="0">
              <a:lnSpc>
                <a:spcPct val="100000"/>
              </a:lnSpc>
              <a:buNone/>
              <a:defRPr sz="1800">
                <a:solidFill>
                  <a:schemeClr val="bg1"/>
                </a:solidFill>
                <a:latin typeface="Arial"/>
                <a:cs typeface="Arial"/>
              </a:defRPr>
            </a:lvl1pPr>
            <a:lvl2pPr marL="457200" indent="0">
              <a:lnSpc>
                <a:spcPct val="100000"/>
              </a:lnSpc>
              <a:buNone/>
              <a:defRPr sz="1600">
                <a:solidFill>
                  <a:schemeClr val="bg1"/>
                </a:solidFill>
                <a:latin typeface="Arial"/>
                <a:cs typeface="Arial"/>
              </a:defRPr>
            </a:lvl2pPr>
            <a:lvl3pPr marL="914400" indent="0">
              <a:lnSpc>
                <a:spcPct val="100000"/>
              </a:lnSpc>
              <a:buNone/>
              <a:defRPr sz="1600">
                <a:solidFill>
                  <a:schemeClr val="bg1"/>
                </a:solidFill>
                <a:latin typeface="Arial"/>
                <a:cs typeface="Arial"/>
              </a:defRPr>
            </a:lvl3pPr>
            <a:lvl4pPr marL="1371600" indent="0">
              <a:lnSpc>
                <a:spcPct val="100000"/>
              </a:lnSpc>
              <a:buNone/>
              <a:defRPr sz="1600">
                <a:solidFill>
                  <a:schemeClr val="bg1"/>
                </a:solidFill>
                <a:latin typeface="Arial"/>
                <a:cs typeface="Arial"/>
              </a:defRPr>
            </a:lvl4pPr>
            <a:lvl5pPr>
              <a:lnSpc>
                <a:spcPct val="100000"/>
              </a:lnSpc>
              <a:defRPr sz="1600">
                <a:solidFill>
                  <a:schemeClr val="bg1"/>
                </a:solidFill>
                <a:latin typeface="Arial"/>
                <a:cs typeface="Arial"/>
              </a:defRPr>
            </a:lvl5pPr>
          </a:lstStyle>
          <a:p>
            <a:pPr lvl="0"/>
            <a:r>
              <a:rPr lang="en-US"/>
              <a:t>Edit Master text styles</a:t>
            </a:r>
          </a:p>
        </p:txBody>
      </p:sp>
      <p:sp>
        <p:nvSpPr>
          <p:cNvPr id="10" name="Rectangle 9"/>
          <p:cNvSpPr/>
          <p:nvPr userDrawn="1"/>
        </p:nvSpPr>
        <p:spPr>
          <a:xfrm>
            <a:off x="-15847" y="907197"/>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631042" y="5943053"/>
            <a:ext cx="5157379" cy="922081"/>
            <a:chOff x="631042" y="4235585"/>
            <a:chExt cx="5157379" cy="922081"/>
          </a:xfrm>
        </p:grpSpPr>
        <p:pic>
          <p:nvPicPr>
            <p:cNvPr id="18" name="Picture 17" descr="IUB_ftp.H.201.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0367" y="4326067"/>
              <a:ext cx="4418054" cy="463183"/>
            </a:xfrm>
            <a:prstGeom prst="rect">
              <a:avLst/>
            </a:prstGeom>
          </p:spPr>
        </p:pic>
        <p:sp>
          <p:nvSpPr>
            <p:cNvPr id="19" name="Rectangle 18"/>
            <p:cNvSpPr/>
            <p:nvPr userDrawn="1"/>
          </p:nvSpPr>
          <p:spPr>
            <a:xfrm>
              <a:off x="631042" y="4235585"/>
              <a:ext cx="536130" cy="922081"/>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descr="tab-rgb.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345" y="4326066"/>
              <a:ext cx="357525" cy="453783"/>
            </a:xfrm>
            <a:prstGeom prst="rect">
              <a:avLst/>
            </a:prstGeom>
          </p:spPr>
        </p:pic>
      </p:grpSp>
    </p:spTree>
    <p:extLst>
      <p:ext uri="{BB962C8B-B14F-4D97-AF65-F5344CB8AC3E}">
        <p14:creationId xmlns:p14="http://schemas.microsoft.com/office/powerpoint/2010/main" val="1189661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61892" y="846139"/>
            <a:ext cx="6802482"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61892" y="2119918"/>
            <a:ext cx="6802482" cy="428704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69" r:id="rId1"/>
    <p:sldLayoutId id="2147493467" r:id="rId2"/>
    <p:sldLayoutId id="2147493472" r:id="rId3"/>
    <p:sldLayoutId id="2147493457" r:id="rId4"/>
    <p:sldLayoutId id="2147493456" r:id="rId5"/>
    <p:sldLayoutId id="2147493474" r:id="rId6"/>
    <p:sldLayoutId id="2147493475" r:id="rId7"/>
    <p:sldLayoutId id="2147493476" r:id="rId8"/>
    <p:sldLayoutId id="2147493477" r:id="rId9"/>
    <p:sldLayoutId id="2147493493" r:id="rId10"/>
    <p:sldLayoutId id="2147493494" r:id="rId11"/>
    <p:sldLayoutId id="2147493495" r:id="rId12"/>
  </p:sldLayoutIdLst>
  <p:txStyles>
    <p:titleStyle>
      <a:lvl1pPr algn="l" defTabSz="457200" rtl="0" eaLnBrk="1" latinLnBrk="0" hangingPunct="1">
        <a:spcBef>
          <a:spcPct val="0"/>
        </a:spcBef>
        <a:buNone/>
        <a:defRPr sz="3200" b="1" i="0" kern="100" spc="0">
          <a:solidFill>
            <a:schemeClr val="tx1"/>
          </a:solidFill>
          <a:latin typeface="Arial"/>
          <a:ea typeface="+mj-ea"/>
          <a:cs typeface="Arial"/>
        </a:defRPr>
      </a:lvl1pPr>
    </p:titleStyle>
    <p:bodyStyle>
      <a:lvl1pPr marL="342900" indent="-342900" algn="l" defTabSz="457200" rtl="0" eaLnBrk="1" latinLnBrk="0" hangingPunct="1">
        <a:lnSpc>
          <a:spcPct val="100000"/>
        </a:lnSpc>
        <a:spcBef>
          <a:spcPts val="0"/>
        </a:spcBef>
        <a:spcAft>
          <a:spcPts val="1800"/>
        </a:spcAft>
        <a:buClr>
          <a:schemeClr val="tx1">
            <a:lumMod val="50000"/>
            <a:lumOff val="50000"/>
          </a:schemeClr>
        </a:buClr>
        <a:buSzPct val="100000"/>
        <a:buFont typeface="Wingdings" charset="2"/>
        <a:buChar char="§"/>
        <a:defRPr sz="1800" kern="1200">
          <a:solidFill>
            <a:schemeClr val="tx1"/>
          </a:solidFill>
          <a:latin typeface="Arial"/>
          <a:ea typeface="+mn-ea"/>
          <a:cs typeface="Arial"/>
        </a:defRPr>
      </a:lvl1pPr>
      <a:lvl2pPr marL="742950" indent="-28575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2pPr>
      <a:lvl3pPr marL="11430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3pPr>
      <a:lvl4pPr marL="16002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4pPr>
      <a:lvl5pPr marL="20574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66605" y="274638"/>
            <a:ext cx="6820195" cy="1088495"/>
          </a:xfrm>
          <a:prstGeom prst="rect">
            <a:avLst/>
          </a:prstGeom>
          <a:effectLst>
            <a:outerShdw blurRad="50800" dist="25400" dir="6000000" algn="tl" rotWithShape="0">
              <a:srgbClr val="000000">
                <a:alpha val="37000"/>
              </a:srgbClr>
            </a:outerShdw>
          </a:effectLst>
        </p:spPr>
        <p:txBody>
          <a:bodyPr vert="horz" lIns="91440" tIns="45720" rIns="91440" bIns="45720" rtlCol="0" anchor="ctr">
            <a:normAutofit/>
          </a:bodyPr>
          <a:lstStyle/>
          <a:p>
            <a:r>
              <a:rPr lang="en-US"/>
              <a:t>Click to add ENGAGING text</a:t>
            </a:r>
          </a:p>
        </p:txBody>
      </p:sp>
      <p:sp>
        <p:nvSpPr>
          <p:cNvPr id="3" name="Text Placeholder 2"/>
          <p:cNvSpPr>
            <a:spLocks noGrp="1"/>
          </p:cNvSpPr>
          <p:nvPr>
            <p:ph type="body" idx="1"/>
          </p:nvPr>
        </p:nvSpPr>
        <p:spPr>
          <a:xfrm>
            <a:off x="457200" y="1566334"/>
            <a:ext cx="8229600" cy="4275666"/>
          </a:xfrm>
          <a:prstGeom prst="rect">
            <a:avLst/>
          </a:prstGeom>
        </p:spPr>
        <p:txBody>
          <a:bodyPr vert="horz" lIns="91440" tIns="45720" rIns="91440" bIns="45720" rtlCol="0">
            <a:normAutofit/>
          </a:bodyPr>
          <a:lstStyle/>
          <a:p>
            <a:pPr lvl="0"/>
            <a:endParaRPr lang="en-US"/>
          </a:p>
        </p:txBody>
      </p:sp>
      <p:sp>
        <p:nvSpPr>
          <p:cNvPr id="5" name="Footer Placeholder 4"/>
          <p:cNvSpPr>
            <a:spLocks noGrp="1"/>
          </p:cNvSpPr>
          <p:nvPr>
            <p:ph type="ftr" sz="quarter" idx="3"/>
          </p:nvPr>
        </p:nvSpPr>
        <p:spPr>
          <a:xfrm>
            <a:off x="2531533" y="6297083"/>
            <a:ext cx="4080934" cy="365125"/>
          </a:xfrm>
          <a:prstGeom prst="rect">
            <a:avLst/>
          </a:prstGeom>
        </p:spPr>
        <p:txBody>
          <a:bodyPr vert="horz" lIns="91440" tIns="45720" rIns="91440" bIns="45720" rtlCol="0" anchor="ctr"/>
          <a:lstStyle>
            <a:lvl1pPr algn="ctr">
              <a:defRPr sz="1200" b="0" i="0" spc="260">
                <a:solidFill>
                  <a:schemeClr val="bg1">
                    <a:lumMod val="85000"/>
                  </a:schemeClr>
                </a:solidFill>
                <a:latin typeface="BentonSans Medium"/>
                <a:cs typeface="BentonSans Medium"/>
              </a:defRPr>
            </a:lvl1pPr>
          </a:lstStyle>
          <a:p>
            <a:r>
              <a:rPr lang="en-US"/>
              <a:t>INDIANA UNIVERSITY</a:t>
            </a:r>
          </a:p>
        </p:txBody>
      </p:sp>
      <p:sp>
        <p:nvSpPr>
          <p:cNvPr id="6" name="Slide Number Placeholder 5"/>
          <p:cNvSpPr>
            <a:spLocks noGrp="1"/>
          </p:cNvSpPr>
          <p:nvPr>
            <p:ph type="sldNum" sz="quarter" idx="4"/>
          </p:nvPr>
        </p:nvSpPr>
        <p:spPr>
          <a:xfrm>
            <a:off x="7518400" y="6297083"/>
            <a:ext cx="1168400" cy="365125"/>
          </a:xfrm>
          <a:prstGeom prst="rect">
            <a:avLst/>
          </a:prstGeom>
        </p:spPr>
        <p:txBody>
          <a:bodyPr vert="horz" lIns="91440" tIns="45720" rIns="91440" bIns="45720" rtlCol="0" anchor="ctr"/>
          <a:lstStyle>
            <a:lvl1pPr algn="r">
              <a:defRPr sz="1000" b="0" i="1">
                <a:solidFill>
                  <a:schemeClr val="bg1">
                    <a:lumMod val="85000"/>
                  </a:schemeClr>
                </a:solidFill>
                <a:latin typeface="Arial"/>
              </a:defRPr>
            </a:lvl1pPr>
          </a:lstStyle>
          <a:p>
            <a:fld id="{A2CEE53A-19EC-654D-82C1-D215F6FEFF18}" type="slidenum">
              <a:rPr lang="en-US" smtClean="0"/>
              <a:pPr/>
              <a:t>‹#›</a:t>
            </a:fld>
            <a:endParaRPr lang="en-US"/>
          </a:p>
        </p:txBody>
      </p:sp>
      <p:sp>
        <p:nvSpPr>
          <p:cNvPr id="8" name="Text Placeholder 2"/>
          <p:cNvSpPr txBox="1">
            <a:spLocks/>
          </p:cNvSpPr>
          <p:nvPr/>
        </p:nvSpPr>
        <p:spPr>
          <a:xfrm>
            <a:off x="457200" y="1566334"/>
            <a:ext cx="4055533" cy="427566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a:p>
        </p:txBody>
      </p:sp>
    </p:spTree>
    <p:extLst>
      <p:ext uri="{BB962C8B-B14F-4D97-AF65-F5344CB8AC3E}">
        <p14:creationId xmlns:p14="http://schemas.microsoft.com/office/powerpoint/2010/main" val="3606159628"/>
      </p:ext>
    </p:extLst>
  </p:cSld>
  <p:clrMap bg1="lt1" tx1="dk1" bg2="lt2" tx2="dk2" accent1="accent1" accent2="accent2" accent3="accent3" accent4="accent4" accent5="accent5" accent6="accent6" hlink="hlink" folHlink="folHlink"/>
  <p:sldLayoutIdLst>
    <p:sldLayoutId id="2147493492" r:id="rId1"/>
  </p:sldLayoutIdLst>
  <p:hf hdr="0" dt="0"/>
  <p:txStyles>
    <p:titleStyle>
      <a:lvl1pPr algn="ctr" defTabSz="457200" rtl="0" eaLnBrk="1" latinLnBrk="0" hangingPunct="1">
        <a:spcBef>
          <a:spcPct val="0"/>
        </a:spcBef>
        <a:buNone/>
        <a:defRPr sz="3600" b="0" i="0" u="none" kern="1200">
          <a:solidFill>
            <a:schemeClr val="tx1"/>
          </a:solidFill>
          <a:latin typeface="Georgia Pro"/>
          <a:ea typeface="+mj-ea"/>
          <a:cs typeface="Georgia Pro"/>
        </a:defRPr>
      </a:lvl1pPr>
    </p:titleStyle>
    <p:bodyStyle>
      <a:lvl1pPr marL="0" indent="0" algn="l" defTabSz="457200" rtl="0" eaLnBrk="1" latinLnBrk="0" hangingPunct="1">
        <a:spcBef>
          <a:spcPct val="20000"/>
        </a:spcBef>
        <a:buFont typeface="Arial"/>
        <a:buNone/>
        <a:defRPr sz="3200" b="0" i="0" u="none" kern="1200">
          <a:solidFill>
            <a:schemeClr val="tx1"/>
          </a:solidFill>
          <a:latin typeface="Georgia Pro"/>
          <a:ea typeface="+mn-ea"/>
          <a:cs typeface="Georgia Pro"/>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BentonSans Regular"/>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BentonSans Regular"/>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BentonSans Regular"/>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BentonSans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5.xml"/><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hyperlink" Target="mailto:intlgrad@iu.edu" TargetMode="External"/><Relationship Id="rId2" Type="http://schemas.openxmlformats.org/officeDocument/2006/relationships/image" Target="../media/image22.png"/><Relationship Id="rId1" Type="http://schemas.openxmlformats.org/officeDocument/2006/relationships/slideLayout" Target="../slideLayouts/slideLayout5.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8.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mailto:djwhitme@iu.edu"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hyperlink" Target="mailto:intlexch@indiana.edu"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4.jpeg"/></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36.jpeg"/></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hyperlink" Target="https://www.nafsa.org/professional-resources/browse-by-interest/10-points-remember-when-applying-student-visa"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8" Type="http://schemas.openxmlformats.org/officeDocument/2006/relationships/hyperlink" Target="https://ois.iu.edu/studying-at-iu/visa-requirements/f-1-students/univ-enrollment/index.html" TargetMode="External"/><Relationship Id="rId3" Type="http://schemas.openxmlformats.org/officeDocument/2006/relationships/hyperlink" Target="https://iu.mediaspace.kaltura.com/media/t/1_e61l024t" TargetMode="External"/><Relationship Id="rId7" Type="http://schemas.openxmlformats.org/officeDocument/2006/relationships/hyperlink" Target="https://ois.iu.edu/student-employment/work-authorization/f1/on-campus.html" TargetMode="External"/><Relationship Id="rId2" Type="http://schemas.openxmlformats.org/officeDocument/2006/relationships/hyperlink" Target="https://iu.mediaspace.kaltura.com/media/t/1_3izqt9po" TargetMode="External"/><Relationship Id="rId1" Type="http://schemas.openxmlformats.org/officeDocument/2006/relationships/slideLayout" Target="../slideLayouts/slideLayout4.xml"/><Relationship Id="rId6" Type="http://schemas.openxmlformats.org/officeDocument/2006/relationships/hyperlink" Target="https://ois.iu.edu/student-employment/work-authorization/f1/optional/index.html" TargetMode="External"/><Relationship Id="rId5" Type="http://schemas.openxmlformats.org/officeDocument/2006/relationships/hyperlink" Target="https://ois.iu.edu/student-employment/work-authorization/f1/curricular.html" TargetMode="External"/><Relationship Id="rId4" Type="http://schemas.openxmlformats.org/officeDocument/2006/relationships/hyperlink" Target="https://drive.google.com/file/d/1YGwKdF-ahEMHlhOUHT1VpIejfGa6vxWS/view?usp=sharing" TargetMode="External"/><Relationship Id="rId9" Type="http://schemas.openxmlformats.org/officeDocument/2006/relationships/image" Target="../media/image41.jpeg"/></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hyperlink" Target="https://ois.iu.edu/living-in-the-us/health/insurance/student-insurance/exemptions.html" TargetMode="External"/><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hyperlink" Target="https://www.iie.org/crisis-response/"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www.higheredimmigrationportal.org/policy/kentucky-innovative-scholarship-pilot-project/" TargetMode="External"/><Relationship Id="rId5" Type="http://schemas.openxmlformats.org/officeDocument/2006/relationships/hyperlink" Target="https://everycampusarefuge.net/" TargetMode="External"/><Relationship Id="rId4" Type="http://schemas.openxmlformats.org/officeDocument/2006/relationships/hyperlink" Target="https://www.presidentsalliance.org/"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ois.iu.edu/intranet/index.html" TargetMode="External"/><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ois.iu.edu/admissions/apply/graduate/equivalent.html" TargetMode="Externa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10800000" flipV="1">
            <a:off x="343062" y="2788623"/>
            <a:ext cx="8724372" cy="1138773"/>
          </a:xfrm>
          <a:prstGeom prst="rect">
            <a:avLst/>
          </a:prstGeom>
          <a:noFill/>
        </p:spPr>
        <p:txBody>
          <a:bodyPr wrap="square" lIns="91440" tIns="45720" rIns="91440" bIns="45720" rtlCol="0" anchor="t">
            <a:spAutoFit/>
          </a:bodyPr>
          <a:lstStyle/>
          <a:p>
            <a:pPr algn="ctr"/>
            <a:r>
              <a:rPr lang="en-US" sz="3600" b="1">
                <a:solidFill>
                  <a:schemeClr val="bg1"/>
                </a:solidFill>
                <a:latin typeface="+mj-lt"/>
              </a:rPr>
              <a:t>International Graduate Workshop</a:t>
            </a:r>
            <a:r>
              <a:rPr lang="en-US" sz="3600" b="1">
                <a:solidFill>
                  <a:schemeClr val="bg1"/>
                </a:solidFill>
                <a:latin typeface="+mj-lt"/>
                <a:cs typeface="Arial"/>
              </a:rPr>
              <a:t> </a:t>
            </a:r>
          </a:p>
          <a:p>
            <a:endParaRPr lang="en-US" sz="3200" b="1">
              <a:solidFill>
                <a:schemeClr val="bg1"/>
              </a:solidFill>
              <a:latin typeface="+mj-lt"/>
              <a:cs typeface="Arial"/>
            </a:endParaRPr>
          </a:p>
        </p:txBody>
      </p:sp>
      <p:sp>
        <p:nvSpPr>
          <p:cNvPr id="2" name="TextBox 1"/>
          <p:cNvSpPr txBox="1"/>
          <p:nvPr/>
        </p:nvSpPr>
        <p:spPr>
          <a:xfrm>
            <a:off x="330783" y="3425990"/>
            <a:ext cx="8444029" cy="98488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rgbClr val="FFFFFF"/>
                </a:solidFill>
              </a:rPr>
              <a:t>Office of International Services</a:t>
            </a:r>
            <a:endParaRPr lang="en-US" sz="2000">
              <a:solidFill>
                <a:srgbClr val="FFFFFF"/>
              </a:solidFill>
              <a:cs typeface="Arial"/>
            </a:endParaRPr>
          </a:p>
          <a:p>
            <a:pPr algn="ctr"/>
            <a:r>
              <a:rPr lang="en-US" sz="2000">
                <a:solidFill>
                  <a:srgbClr val="FFFFFF"/>
                </a:solidFill>
                <a:cs typeface="Arial"/>
              </a:rPr>
              <a:t>Thursday, November 21st, 2024</a:t>
            </a:r>
          </a:p>
          <a:p>
            <a:pPr algn="ctr"/>
            <a:endParaRPr lang="en-US">
              <a:cs typeface="Arial"/>
            </a:endParaRPr>
          </a:p>
        </p:txBody>
      </p:sp>
    </p:spTree>
    <p:extLst>
      <p:ext uri="{BB962C8B-B14F-4D97-AF65-F5344CB8AC3E}">
        <p14:creationId xmlns:p14="http://schemas.microsoft.com/office/powerpoint/2010/main" val="32839466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B191AA4-4246-497A-BFE8-95092B5CFCFD}"/>
              </a:ext>
            </a:extLst>
          </p:cNvPr>
          <p:cNvSpPr>
            <a:spLocks noGrp="1"/>
          </p:cNvSpPr>
          <p:nvPr>
            <p:ph type="ctrTitle"/>
          </p:nvPr>
        </p:nvSpPr>
        <p:spPr>
          <a:xfrm>
            <a:off x="72429" y="878257"/>
            <a:ext cx="8944822" cy="929191"/>
          </a:xfrm>
        </p:spPr>
        <p:txBody>
          <a:bodyPr>
            <a:noAutofit/>
          </a:bodyPr>
          <a:lstStyle/>
          <a:p>
            <a:r>
              <a:rPr lang="en-US" sz="2400"/>
              <a:t>A11 Extensions </a:t>
            </a:r>
          </a:p>
        </p:txBody>
      </p:sp>
      <p:sp>
        <p:nvSpPr>
          <p:cNvPr id="14" name="Content Placeholder 2">
            <a:extLst>
              <a:ext uri="{FF2B5EF4-FFF2-40B4-BE49-F238E27FC236}">
                <a16:creationId xmlns:a16="http://schemas.microsoft.com/office/drawing/2014/main" id="{93C04815-BB78-4603-A49C-A141031C02C3}"/>
              </a:ext>
            </a:extLst>
          </p:cNvPr>
          <p:cNvSpPr>
            <a:spLocks noGrp="1"/>
          </p:cNvSpPr>
          <p:nvPr>
            <p:ph idx="1"/>
          </p:nvPr>
        </p:nvSpPr>
        <p:spPr>
          <a:xfrm>
            <a:off x="72429" y="1707765"/>
            <a:ext cx="8944822" cy="3442469"/>
          </a:xfrm>
        </p:spPr>
        <p:txBody>
          <a:bodyPr vert="horz" lIns="91440" tIns="45720" rIns="91440" bIns="45720" rtlCol="0" anchor="t">
            <a:normAutofit lnSpcReduction="10000"/>
          </a:bodyPr>
          <a:lstStyle/>
          <a:p>
            <a:pPr marL="0" indent="0">
              <a:buNone/>
            </a:pPr>
            <a:r>
              <a:rPr lang="en-US" sz="1600">
                <a:solidFill>
                  <a:schemeClr val="bg1"/>
                </a:solidFill>
              </a:rPr>
              <a:t>What is an A11?</a:t>
            </a:r>
          </a:p>
          <a:p>
            <a:pPr marL="0" indent="0">
              <a:buNone/>
            </a:pPr>
            <a:r>
              <a:rPr lang="en-US" sz="1600">
                <a:solidFill>
                  <a:schemeClr val="bg1"/>
                </a:solidFill>
              </a:rPr>
              <a:t>	The hold that the OIS places on the student’s record if they still need to provide	final/official academic records used for admissions purposes.</a:t>
            </a:r>
          </a:p>
          <a:p>
            <a:pPr marL="0" indent="0">
              <a:buNone/>
            </a:pPr>
            <a:r>
              <a:rPr lang="en-US" sz="1600">
                <a:solidFill>
                  <a:schemeClr val="bg1"/>
                </a:solidFill>
              </a:rPr>
              <a:t>We are approving all A11 extension requests so long as the student will not be entering their final semester of studies at IU. If a student is entering their final semester, they will be required to meet with a director.</a:t>
            </a:r>
          </a:p>
          <a:p>
            <a:pPr marL="0" indent="0">
              <a:buNone/>
            </a:pPr>
            <a:r>
              <a:rPr lang="en-US" sz="1600">
                <a:solidFill>
                  <a:schemeClr val="bg1"/>
                </a:solidFill>
              </a:rPr>
              <a:t>Important!!! Students CANNOT GRADUATE FROM IU until all final/official records used for admission are submitted and recorded in the Ed Panels in SIS. </a:t>
            </a:r>
          </a:p>
          <a:p>
            <a:pPr marL="0" indent="0">
              <a:buNone/>
            </a:pPr>
            <a:r>
              <a:rPr lang="en-US" sz="1600">
                <a:solidFill>
                  <a:schemeClr val="bg1"/>
                </a:solidFill>
              </a:rPr>
              <a:t>It's tempting, but don't be deceived by seemingly endless extensions. When an extension is granted, the department should ensure that the student understands that we still require all admission records. </a:t>
            </a:r>
          </a:p>
        </p:txBody>
      </p:sp>
    </p:spTree>
    <p:extLst>
      <p:ext uri="{BB962C8B-B14F-4D97-AF65-F5344CB8AC3E}">
        <p14:creationId xmlns:p14="http://schemas.microsoft.com/office/powerpoint/2010/main" val="21744626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B191AA4-4246-497A-BFE8-95092B5CFCFD}"/>
              </a:ext>
            </a:extLst>
          </p:cNvPr>
          <p:cNvSpPr>
            <a:spLocks noGrp="1"/>
          </p:cNvSpPr>
          <p:nvPr>
            <p:ph type="ctrTitle"/>
          </p:nvPr>
        </p:nvSpPr>
        <p:spPr>
          <a:xfrm>
            <a:off x="72429" y="878257"/>
            <a:ext cx="8944822" cy="929191"/>
          </a:xfrm>
        </p:spPr>
        <p:txBody>
          <a:bodyPr>
            <a:noAutofit/>
          </a:bodyPr>
          <a:lstStyle/>
          <a:p>
            <a:r>
              <a:rPr lang="en-US" sz="2400" b="1" i="0" kern="100" spc="0">
                <a:latin typeface="Arial"/>
                <a:ea typeface="+mj-ea"/>
                <a:cs typeface="Arial"/>
              </a:rPr>
              <a:t>Program/Plan Changes &amp; Deferrals</a:t>
            </a:r>
            <a:endParaRPr lang="en-US" sz="2400"/>
          </a:p>
        </p:txBody>
      </p:sp>
      <p:sp>
        <p:nvSpPr>
          <p:cNvPr id="14" name="Content Placeholder 2">
            <a:extLst>
              <a:ext uri="{FF2B5EF4-FFF2-40B4-BE49-F238E27FC236}">
                <a16:creationId xmlns:a16="http://schemas.microsoft.com/office/drawing/2014/main" id="{93C04815-BB78-4603-A49C-A141031C02C3}"/>
              </a:ext>
            </a:extLst>
          </p:cNvPr>
          <p:cNvSpPr>
            <a:spLocks noGrp="1"/>
          </p:cNvSpPr>
          <p:nvPr>
            <p:ph idx="1"/>
          </p:nvPr>
        </p:nvSpPr>
        <p:spPr>
          <a:xfrm>
            <a:off x="72429" y="1717133"/>
            <a:ext cx="8944822" cy="4566732"/>
          </a:xfrm>
        </p:spPr>
        <p:txBody>
          <a:bodyPr vert="horz" lIns="91440" tIns="45720" rIns="91440" bIns="45720" rtlCol="0" anchor="t">
            <a:normAutofit/>
          </a:bodyPr>
          <a:lstStyle/>
          <a:p>
            <a:pPr marL="0" indent="0">
              <a:buNone/>
            </a:pPr>
            <a:r>
              <a:rPr lang="en-US" sz="1600">
                <a:solidFill>
                  <a:schemeClr val="bg1"/>
                </a:solidFill>
              </a:rPr>
              <a:t>When your students require a program/plan change or deferral, please follow the steps below:</a:t>
            </a:r>
          </a:p>
          <a:p>
            <a:pPr marL="285750" indent="-285750">
              <a:buFont typeface="Wingdings" panose="05000000000000000000" pitchFamily="2" charset="2"/>
              <a:buChar char="q"/>
            </a:pPr>
            <a:r>
              <a:rPr lang="en-US" sz="1600">
                <a:solidFill>
                  <a:schemeClr val="bg1"/>
                </a:solidFill>
              </a:rPr>
              <a:t>Change the original apps local status to ‘Program/Term Change’</a:t>
            </a:r>
          </a:p>
          <a:p>
            <a:pPr marL="285750" indent="-285750">
              <a:buFont typeface="Wingdings" panose="05000000000000000000" pitchFamily="2" charset="2"/>
              <a:buChar char="q"/>
            </a:pPr>
            <a:r>
              <a:rPr lang="en-US" sz="1600">
                <a:solidFill>
                  <a:schemeClr val="bg1"/>
                </a:solidFill>
              </a:rPr>
              <a:t>Add the designation for the desired program, plan, or term</a:t>
            </a:r>
          </a:p>
          <a:p>
            <a:pPr marL="285750" indent="-285750">
              <a:buFont typeface="Wingdings" panose="05000000000000000000" pitchFamily="2" charset="2"/>
              <a:buChar char="q"/>
            </a:pPr>
            <a:r>
              <a:rPr lang="en-US" sz="1600">
                <a:solidFill>
                  <a:schemeClr val="bg1"/>
                </a:solidFill>
              </a:rPr>
              <a:t>Change the original apps local status to ‘Applicant Withdrawn’</a:t>
            </a:r>
          </a:p>
          <a:p>
            <a:pPr marL="0" indent="0">
              <a:buNone/>
            </a:pPr>
            <a:r>
              <a:rPr lang="en-US" sz="1600">
                <a:solidFill>
                  <a:schemeClr val="bg1"/>
                </a:solidFill>
              </a:rPr>
              <a:t>Once these steps have been followed, a new application will be generated in SIS and Atlas. </a:t>
            </a:r>
          </a:p>
          <a:p>
            <a:pPr marL="0" indent="0">
              <a:buNone/>
            </a:pPr>
            <a:r>
              <a:rPr lang="en-US" sz="1600">
                <a:solidFill>
                  <a:schemeClr val="bg1"/>
                </a:solidFill>
              </a:rPr>
              <a:t>We request that the department alert us to any adjustments so that we can monitor and ensure that the changes took effect. </a:t>
            </a:r>
          </a:p>
          <a:p>
            <a:pPr marL="0" indent="0">
              <a:buNone/>
            </a:pPr>
            <a:r>
              <a:rPr lang="en-US" sz="1600">
                <a:solidFill>
                  <a:schemeClr val="bg1"/>
                </a:solidFill>
              </a:rPr>
              <a:t>*For students that wish to defer their application, we ask that each department work with their students to ensure that they drop all their enrolled courses prior to the deferral request being submitted. </a:t>
            </a:r>
            <a:endParaRPr lang="en-US">
              <a:solidFill>
                <a:schemeClr val="bg1"/>
              </a:solidFill>
            </a:endParaRPr>
          </a:p>
        </p:txBody>
      </p:sp>
    </p:spTree>
    <p:extLst>
      <p:ext uri="{BB962C8B-B14F-4D97-AF65-F5344CB8AC3E}">
        <p14:creationId xmlns:p14="http://schemas.microsoft.com/office/powerpoint/2010/main" val="2103626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B191AA4-4246-497A-BFE8-95092B5CFCFD}"/>
              </a:ext>
            </a:extLst>
          </p:cNvPr>
          <p:cNvSpPr>
            <a:spLocks noGrp="1"/>
          </p:cNvSpPr>
          <p:nvPr>
            <p:ph type="ctrTitle"/>
          </p:nvPr>
        </p:nvSpPr>
        <p:spPr>
          <a:xfrm>
            <a:off x="72429" y="878257"/>
            <a:ext cx="8944822" cy="929191"/>
          </a:xfrm>
        </p:spPr>
        <p:txBody>
          <a:bodyPr>
            <a:noAutofit/>
          </a:bodyPr>
          <a:lstStyle/>
          <a:p>
            <a:r>
              <a:rPr lang="en-US" sz="2400"/>
              <a:t>GRAD Applicants with International Coursework</a:t>
            </a:r>
          </a:p>
        </p:txBody>
      </p:sp>
      <p:sp>
        <p:nvSpPr>
          <p:cNvPr id="14" name="Content Placeholder 2">
            <a:extLst>
              <a:ext uri="{FF2B5EF4-FFF2-40B4-BE49-F238E27FC236}">
                <a16:creationId xmlns:a16="http://schemas.microsoft.com/office/drawing/2014/main" id="{93C04815-BB78-4603-A49C-A141031C02C3}"/>
              </a:ext>
            </a:extLst>
          </p:cNvPr>
          <p:cNvSpPr>
            <a:spLocks noGrp="1"/>
          </p:cNvSpPr>
          <p:nvPr>
            <p:ph idx="1"/>
          </p:nvPr>
        </p:nvSpPr>
        <p:spPr>
          <a:xfrm>
            <a:off x="72429" y="1707765"/>
            <a:ext cx="8944822" cy="3442469"/>
          </a:xfrm>
        </p:spPr>
        <p:txBody>
          <a:bodyPr vert="horz" lIns="91440" tIns="45720" rIns="91440" bIns="45720" rtlCol="0" anchor="t">
            <a:normAutofit/>
          </a:bodyPr>
          <a:lstStyle/>
          <a:p>
            <a:pPr marL="0" indent="0">
              <a:buNone/>
            </a:pPr>
            <a:r>
              <a:rPr lang="en-US" sz="1600">
                <a:solidFill>
                  <a:schemeClr val="bg1"/>
                </a:solidFill>
              </a:rPr>
              <a:t>Applicants that are coded as GRAD in SIS, but have international coursework, will not automatically be reviewed the OIS. To complete an evaluation, the department must: </a:t>
            </a:r>
          </a:p>
          <a:p>
            <a:pPr marL="285750" indent="-285750">
              <a:buFont typeface="Wingdings" panose="05000000000000000000" pitchFamily="2" charset="2"/>
              <a:buChar char="q"/>
            </a:pPr>
            <a:r>
              <a:rPr lang="en-US" sz="1600">
                <a:solidFill>
                  <a:schemeClr val="bg1"/>
                </a:solidFill>
              </a:rPr>
              <a:t>E-mail </a:t>
            </a:r>
            <a:r>
              <a:rPr lang="en-US" sz="1600" err="1">
                <a:solidFill>
                  <a:schemeClr val="bg1"/>
                </a:solidFill>
              </a:rPr>
              <a:t>Intlgrad</a:t>
            </a:r>
            <a:r>
              <a:rPr lang="en-US" sz="1600">
                <a:solidFill>
                  <a:schemeClr val="bg1"/>
                </a:solidFill>
              </a:rPr>
              <a:t> to Request an Atlas Profile (if one is not already available in Atlas)</a:t>
            </a:r>
          </a:p>
          <a:p>
            <a:pPr marL="285750" indent="-285750">
              <a:buFont typeface="Wingdings" panose="05000000000000000000" pitchFamily="2" charset="2"/>
              <a:buChar char="q"/>
            </a:pPr>
            <a:r>
              <a:rPr lang="en-US" sz="1600">
                <a:solidFill>
                  <a:schemeClr val="bg1"/>
                </a:solidFill>
              </a:rPr>
              <a:t>Submit the “Graduate Department Request for Evaluation” in Atlas</a:t>
            </a:r>
          </a:p>
          <a:p>
            <a:pPr marL="285750" indent="-285750">
              <a:buFont typeface="Wingdings" panose="05000000000000000000" pitchFamily="2" charset="2"/>
              <a:buChar char="q"/>
            </a:pPr>
            <a:r>
              <a:rPr lang="en-US" sz="1600">
                <a:solidFill>
                  <a:schemeClr val="bg1"/>
                </a:solidFill>
              </a:rPr>
              <a:t>NOTE: Please be sure to include/check mark all of the information that you are requesting with the evaluation</a:t>
            </a:r>
          </a:p>
        </p:txBody>
      </p:sp>
    </p:spTree>
    <p:extLst>
      <p:ext uri="{BB962C8B-B14F-4D97-AF65-F5344CB8AC3E}">
        <p14:creationId xmlns:p14="http://schemas.microsoft.com/office/powerpoint/2010/main" val="10670890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B191AA4-4246-497A-BFE8-95092B5CFCFD}"/>
              </a:ext>
            </a:extLst>
          </p:cNvPr>
          <p:cNvSpPr>
            <a:spLocks noGrp="1"/>
          </p:cNvSpPr>
          <p:nvPr>
            <p:ph type="ctrTitle"/>
          </p:nvPr>
        </p:nvSpPr>
        <p:spPr>
          <a:xfrm>
            <a:off x="72429" y="878257"/>
            <a:ext cx="8944822" cy="929191"/>
          </a:xfrm>
        </p:spPr>
        <p:txBody>
          <a:bodyPr>
            <a:noAutofit/>
          </a:bodyPr>
          <a:lstStyle/>
          <a:p>
            <a:r>
              <a:rPr lang="en-US" sz="2400"/>
              <a:t>GRAD Students with International Coursework</a:t>
            </a:r>
          </a:p>
        </p:txBody>
      </p:sp>
      <p:sp>
        <p:nvSpPr>
          <p:cNvPr id="14" name="Content Placeholder 2">
            <a:extLst>
              <a:ext uri="{FF2B5EF4-FFF2-40B4-BE49-F238E27FC236}">
                <a16:creationId xmlns:a16="http://schemas.microsoft.com/office/drawing/2014/main" id="{93C04815-BB78-4603-A49C-A141031C02C3}"/>
              </a:ext>
            </a:extLst>
          </p:cNvPr>
          <p:cNvSpPr>
            <a:spLocks noGrp="1"/>
          </p:cNvSpPr>
          <p:nvPr>
            <p:ph idx="1"/>
          </p:nvPr>
        </p:nvSpPr>
        <p:spPr>
          <a:xfrm>
            <a:off x="72429" y="1707765"/>
            <a:ext cx="8944822" cy="3442469"/>
          </a:xfrm>
        </p:spPr>
        <p:txBody>
          <a:bodyPr vert="horz" lIns="91440" tIns="45720" rIns="91440" bIns="45720" rtlCol="0" anchor="t">
            <a:normAutofit/>
          </a:bodyPr>
          <a:lstStyle/>
          <a:p>
            <a:pPr marL="0" indent="0">
              <a:buNone/>
            </a:pPr>
            <a:r>
              <a:rPr lang="en-US" sz="1600">
                <a:solidFill>
                  <a:schemeClr val="bg1"/>
                </a:solidFill>
              </a:rPr>
              <a:t>If a GRAD student has international coursework, the update of their Education Panels does not automatically fall of the OIS. Due to their GRAD coding, the Education Panel updates are technically the responsibility of the graduate department and the University Graduate School. If a graduate department would like the Education Panels updated for a GRAD student, they must: </a:t>
            </a:r>
          </a:p>
          <a:p>
            <a:pPr marL="285750" indent="-285750">
              <a:buFont typeface="Wingdings" panose="05000000000000000000" pitchFamily="2" charset="2"/>
              <a:buChar char="q"/>
            </a:pPr>
            <a:r>
              <a:rPr lang="en-US" sz="1600">
                <a:solidFill>
                  <a:schemeClr val="bg1"/>
                </a:solidFill>
              </a:rPr>
              <a:t>Reach out to </a:t>
            </a:r>
            <a:r>
              <a:rPr lang="en-US" sz="1600" err="1">
                <a:solidFill>
                  <a:schemeClr val="bg1"/>
                </a:solidFill>
              </a:rPr>
              <a:t>Intlgrad</a:t>
            </a:r>
            <a:r>
              <a:rPr lang="en-US" sz="1600">
                <a:solidFill>
                  <a:schemeClr val="bg1"/>
                </a:solidFill>
              </a:rPr>
              <a:t> via e-mail to let us know that the department would like the Ed Panels updated</a:t>
            </a:r>
          </a:p>
          <a:p>
            <a:pPr marL="285750" indent="-285750">
              <a:buFont typeface="Wingdings" panose="05000000000000000000" pitchFamily="2" charset="2"/>
              <a:buChar char="q"/>
            </a:pPr>
            <a:r>
              <a:rPr lang="en-US" sz="1600">
                <a:solidFill>
                  <a:schemeClr val="bg1"/>
                </a:solidFill>
              </a:rPr>
              <a:t>Instruct the student to submit their academic records to the OIS, either via physical mail or front desk drop off</a:t>
            </a:r>
          </a:p>
        </p:txBody>
      </p:sp>
    </p:spTree>
    <p:extLst>
      <p:ext uri="{BB962C8B-B14F-4D97-AF65-F5344CB8AC3E}">
        <p14:creationId xmlns:p14="http://schemas.microsoft.com/office/powerpoint/2010/main" val="13834269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B191AA4-4246-497A-BFE8-95092B5CFCFD}"/>
              </a:ext>
            </a:extLst>
          </p:cNvPr>
          <p:cNvSpPr>
            <a:spLocks noGrp="1"/>
          </p:cNvSpPr>
          <p:nvPr>
            <p:ph type="ctrTitle"/>
          </p:nvPr>
        </p:nvSpPr>
        <p:spPr>
          <a:xfrm>
            <a:off x="72429" y="878257"/>
            <a:ext cx="8944822" cy="929191"/>
          </a:xfrm>
        </p:spPr>
        <p:txBody>
          <a:bodyPr>
            <a:noAutofit/>
          </a:bodyPr>
          <a:lstStyle/>
          <a:p>
            <a:r>
              <a:rPr lang="en-US" sz="2400"/>
              <a:t>Discussion Topics </a:t>
            </a:r>
          </a:p>
        </p:txBody>
      </p:sp>
      <p:sp>
        <p:nvSpPr>
          <p:cNvPr id="14" name="Content Placeholder 2">
            <a:extLst>
              <a:ext uri="{FF2B5EF4-FFF2-40B4-BE49-F238E27FC236}">
                <a16:creationId xmlns:a16="http://schemas.microsoft.com/office/drawing/2014/main" id="{93C04815-BB78-4603-A49C-A141031C02C3}"/>
              </a:ext>
            </a:extLst>
          </p:cNvPr>
          <p:cNvSpPr>
            <a:spLocks noGrp="1"/>
          </p:cNvSpPr>
          <p:nvPr>
            <p:ph idx="1"/>
          </p:nvPr>
        </p:nvSpPr>
        <p:spPr>
          <a:xfrm>
            <a:off x="72429" y="1707765"/>
            <a:ext cx="8944822" cy="3442469"/>
          </a:xfrm>
        </p:spPr>
        <p:txBody>
          <a:bodyPr vert="horz" lIns="91440" tIns="45720" rIns="91440" bIns="45720" rtlCol="0" anchor="t">
            <a:normAutofit/>
          </a:bodyPr>
          <a:lstStyle/>
          <a:p>
            <a:pPr marL="0" indent="0">
              <a:buNone/>
            </a:pPr>
            <a:r>
              <a:rPr lang="en-US" sz="1600">
                <a:solidFill>
                  <a:schemeClr val="bg1"/>
                </a:solidFill>
              </a:rPr>
              <a:t>The Office of International Services does not set English Proficiency standards for graduate applicants/students. It is up to each individual department to set their own standards; the OIS just asks that these standards be applied equitably across their student population. Additionally, we ask that EP standards be published and readily available on the department's website.</a:t>
            </a:r>
          </a:p>
          <a:p>
            <a:pPr marL="0" indent="0">
              <a:buNone/>
            </a:pPr>
            <a:r>
              <a:rPr lang="en-US" sz="1600">
                <a:solidFill>
                  <a:schemeClr val="bg1"/>
                </a:solidFill>
                <a:cs typeface="Arial"/>
              </a:rPr>
              <a:t>The Office of International Services can review off unofficial academic records for the bachelor’s equivalency review and for the admission of international students. </a:t>
            </a:r>
            <a:r>
              <a:rPr lang="en-US" sz="1600">
                <a:solidFill>
                  <a:schemeClr val="bg1"/>
                </a:solidFill>
              </a:rPr>
              <a:t>If</a:t>
            </a:r>
            <a:r>
              <a:rPr lang="en-US" sz="1600">
                <a:solidFill>
                  <a:schemeClr val="bg1"/>
                </a:solidFill>
                <a:cs typeface="Arial"/>
              </a:rPr>
              <a:t> other departments/university offices require official documentation for admission, how is this information relayed to the student</a:t>
            </a:r>
            <a:r>
              <a:rPr lang="en-US" sz="1600">
                <a:solidFill>
                  <a:schemeClr val="bg1"/>
                </a:solidFill>
              </a:rPr>
              <a:t>?</a:t>
            </a:r>
            <a:endParaRPr lang="en-US">
              <a:solidFill>
                <a:schemeClr val="bg1"/>
              </a:solidFill>
            </a:endParaRPr>
          </a:p>
        </p:txBody>
      </p:sp>
    </p:spTree>
    <p:extLst>
      <p:ext uri="{BB962C8B-B14F-4D97-AF65-F5344CB8AC3E}">
        <p14:creationId xmlns:p14="http://schemas.microsoft.com/office/powerpoint/2010/main" val="32532779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B191AA4-4246-497A-BFE8-95092B5CFCFD}"/>
              </a:ext>
            </a:extLst>
          </p:cNvPr>
          <p:cNvSpPr>
            <a:spLocks noGrp="1"/>
          </p:cNvSpPr>
          <p:nvPr>
            <p:ph type="ctrTitle"/>
          </p:nvPr>
        </p:nvSpPr>
        <p:spPr>
          <a:xfrm>
            <a:off x="72429" y="878257"/>
            <a:ext cx="8944822" cy="929191"/>
          </a:xfrm>
        </p:spPr>
        <p:txBody>
          <a:bodyPr>
            <a:noAutofit/>
          </a:bodyPr>
          <a:lstStyle/>
          <a:p>
            <a:r>
              <a:rPr lang="en-US" sz="2400"/>
              <a:t>Thanks for your patience with us! </a:t>
            </a:r>
          </a:p>
        </p:txBody>
      </p:sp>
      <p:sp>
        <p:nvSpPr>
          <p:cNvPr id="14" name="Content Placeholder 2">
            <a:extLst>
              <a:ext uri="{FF2B5EF4-FFF2-40B4-BE49-F238E27FC236}">
                <a16:creationId xmlns:a16="http://schemas.microsoft.com/office/drawing/2014/main" id="{93C04815-BB78-4603-A49C-A141031C02C3}"/>
              </a:ext>
            </a:extLst>
          </p:cNvPr>
          <p:cNvSpPr>
            <a:spLocks noGrp="1"/>
          </p:cNvSpPr>
          <p:nvPr>
            <p:ph idx="1"/>
          </p:nvPr>
        </p:nvSpPr>
        <p:spPr>
          <a:xfrm>
            <a:off x="72429" y="1707765"/>
            <a:ext cx="8944822" cy="3442469"/>
          </a:xfrm>
        </p:spPr>
        <p:txBody>
          <a:bodyPr vert="horz" lIns="91440" tIns="45720" rIns="91440" bIns="45720" rtlCol="0" anchor="t">
            <a:normAutofit/>
          </a:bodyPr>
          <a:lstStyle/>
          <a:p>
            <a:pPr marL="0" indent="0">
              <a:buNone/>
            </a:pPr>
            <a:r>
              <a:rPr lang="en-US" sz="1600">
                <a:solidFill>
                  <a:schemeClr val="bg1"/>
                </a:solidFill>
              </a:rPr>
              <a:t>As we’re in our busy season, response times may be delayed. We will continue to prioritize by term and date received as we work through the workflow/mailbox.</a:t>
            </a:r>
          </a:p>
          <a:p>
            <a:pPr marL="0" indent="0">
              <a:buNone/>
            </a:pPr>
            <a:r>
              <a:rPr lang="en-US" sz="1600">
                <a:solidFill>
                  <a:schemeClr val="bg1"/>
                </a:solidFill>
                <a:cs typeface="Arial"/>
              </a:rPr>
              <a:t>Intlgrad@iu.edu is here for you as a resource; let us know if you have any questions/need assistance!</a:t>
            </a:r>
          </a:p>
        </p:txBody>
      </p:sp>
      <p:pic>
        <p:nvPicPr>
          <p:cNvPr id="2" name="Picture 1" descr="thank you memes, funny thank you, memes">
            <a:extLst>
              <a:ext uri="{FF2B5EF4-FFF2-40B4-BE49-F238E27FC236}">
                <a16:creationId xmlns:a16="http://schemas.microsoft.com/office/drawing/2014/main" id="{FFCBA712-FD80-AA9A-D287-E0B372867CCC}"/>
              </a:ext>
            </a:extLst>
          </p:cNvPr>
          <p:cNvPicPr>
            <a:picLocks noChangeAspect="1"/>
          </p:cNvPicPr>
          <p:nvPr/>
        </p:nvPicPr>
        <p:blipFill>
          <a:blip r:embed="rId2"/>
          <a:stretch>
            <a:fillRect/>
          </a:stretch>
        </p:blipFill>
        <p:spPr>
          <a:xfrm>
            <a:off x="2619218" y="4249400"/>
            <a:ext cx="3474595" cy="2050529"/>
          </a:xfrm>
          <a:prstGeom prst="rect">
            <a:avLst/>
          </a:prstGeom>
        </p:spPr>
      </p:pic>
      <p:pic>
        <p:nvPicPr>
          <p:cNvPr id="3" name="Picture 2" descr="30 Funny Thank-You Memes [2024 ...">
            <a:extLst>
              <a:ext uri="{FF2B5EF4-FFF2-40B4-BE49-F238E27FC236}">
                <a16:creationId xmlns:a16="http://schemas.microsoft.com/office/drawing/2014/main" id="{7116FA4B-81BD-72E2-A94F-BB5222A0B17F}"/>
              </a:ext>
            </a:extLst>
          </p:cNvPr>
          <p:cNvPicPr>
            <a:picLocks noChangeAspect="1"/>
          </p:cNvPicPr>
          <p:nvPr/>
        </p:nvPicPr>
        <p:blipFill>
          <a:blip r:embed="rId3"/>
          <a:stretch>
            <a:fillRect/>
          </a:stretch>
        </p:blipFill>
        <p:spPr>
          <a:xfrm>
            <a:off x="6086242" y="3238111"/>
            <a:ext cx="3061272" cy="3061272"/>
          </a:xfrm>
          <a:prstGeom prst="rect">
            <a:avLst/>
          </a:prstGeom>
        </p:spPr>
      </p:pic>
      <p:pic>
        <p:nvPicPr>
          <p:cNvPr id="4" name="Picture 3" descr="30 Funny Thank You Memes for Every Occasion">
            <a:extLst>
              <a:ext uri="{FF2B5EF4-FFF2-40B4-BE49-F238E27FC236}">
                <a16:creationId xmlns:a16="http://schemas.microsoft.com/office/drawing/2014/main" id="{0D7FD18C-7B60-ACEF-2AFE-58F54ABD36EF}"/>
              </a:ext>
            </a:extLst>
          </p:cNvPr>
          <p:cNvPicPr>
            <a:picLocks noChangeAspect="1"/>
          </p:cNvPicPr>
          <p:nvPr/>
        </p:nvPicPr>
        <p:blipFill>
          <a:blip r:embed="rId4"/>
          <a:stretch>
            <a:fillRect/>
          </a:stretch>
        </p:blipFill>
        <p:spPr>
          <a:xfrm>
            <a:off x="5857" y="3622234"/>
            <a:ext cx="2620936" cy="2667780"/>
          </a:xfrm>
          <a:prstGeom prst="rect">
            <a:avLst/>
          </a:prstGeom>
        </p:spPr>
      </p:pic>
    </p:spTree>
    <p:extLst>
      <p:ext uri="{BB962C8B-B14F-4D97-AF65-F5344CB8AC3E}">
        <p14:creationId xmlns:p14="http://schemas.microsoft.com/office/powerpoint/2010/main" val="9420163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50507BAD-6D4E-3078-D387-419947B4B936}"/>
              </a:ext>
            </a:extLst>
          </p:cNvPr>
          <p:cNvSpPr>
            <a:spLocks noGrp="1"/>
          </p:cNvSpPr>
          <p:nvPr>
            <p:ph type="ctrTitle"/>
          </p:nvPr>
        </p:nvSpPr>
        <p:spPr>
          <a:xfrm>
            <a:off x="520734" y="761193"/>
            <a:ext cx="8004391" cy="1382320"/>
          </a:xfrm>
        </p:spPr>
        <p:txBody>
          <a:bodyPr vert="horz" lIns="91440" tIns="45720" rIns="91440" bIns="45720" rtlCol="0" anchor="ctr">
            <a:noAutofit/>
          </a:bodyPr>
          <a:lstStyle/>
          <a:p>
            <a:pPr>
              <a:lnSpc>
                <a:spcPct val="90000"/>
              </a:lnSpc>
            </a:pPr>
            <a:r>
              <a:rPr lang="en-US" sz="2800" b="1" i="0" kern="100" cap="none" spc="0">
                <a:latin typeface="Arial"/>
                <a:ea typeface="+mj-ea"/>
                <a:cs typeface="Arial"/>
              </a:rPr>
              <a:t>Please ensure that you've updated your internal and public-facing information to reflect our new location:</a:t>
            </a:r>
          </a:p>
        </p:txBody>
      </p:sp>
      <p:pic>
        <p:nvPicPr>
          <p:cNvPr id="8" name="Picture Placeholder 7" descr="Ferguson International Center opening for business on the IU ...">
            <a:extLst>
              <a:ext uri="{FF2B5EF4-FFF2-40B4-BE49-F238E27FC236}">
                <a16:creationId xmlns:a16="http://schemas.microsoft.com/office/drawing/2014/main" id="{4E05D995-F5BF-3FC9-2F07-A66917129BCA}"/>
              </a:ext>
            </a:extLst>
          </p:cNvPr>
          <p:cNvPicPr>
            <a:picLocks noGrp="1" noChangeAspect="1"/>
          </p:cNvPicPr>
          <p:nvPr>
            <p:ph idx="1"/>
          </p:nvPr>
        </p:nvPicPr>
        <p:blipFill rotWithShape="1">
          <a:blip r:embed="rId2"/>
          <a:srcRect t="8094" r="3" b="8102"/>
          <a:stretch/>
        </p:blipFill>
        <p:spPr>
          <a:xfrm>
            <a:off x="249336" y="2766076"/>
            <a:ext cx="5190619" cy="2670143"/>
          </a:xfrm>
          <a:noFill/>
        </p:spPr>
      </p:pic>
      <p:sp>
        <p:nvSpPr>
          <p:cNvPr id="9" name="TextBox 8">
            <a:extLst>
              <a:ext uri="{FF2B5EF4-FFF2-40B4-BE49-F238E27FC236}">
                <a16:creationId xmlns:a16="http://schemas.microsoft.com/office/drawing/2014/main" id="{13F2A6EA-BBA6-8995-617C-E35A67D04AE8}"/>
              </a:ext>
            </a:extLst>
          </p:cNvPr>
          <p:cNvSpPr txBox="1"/>
          <p:nvPr/>
        </p:nvSpPr>
        <p:spPr>
          <a:xfrm>
            <a:off x="5190706" y="237250"/>
            <a:ext cx="3700462" cy="336549"/>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algn="r">
              <a:lnSpc>
                <a:spcPct val="90000"/>
              </a:lnSpc>
              <a:spcAft>
                <a:spcPts val="1800"/>
              </a:spcAft>
              <a:buClr>
                <a:schemeClr val="tx1">
                  <a:lumMod val="50000"/>
                  <a:lumOff val="50000"/>
                </a:schemeClr>
              </a:buClr>
              <a:buSzPct val="100000"/>
            </a:pPr>
            <a:r>
              <a:rPr lang="en-US" sz="300" b="0" i="0" kern="1200" spc="0" baseline="0">
                <a:solidFill>
                  <a:srgbClr val="A6A6A6"/>
                </a:solidFill>
                <a:latin typeface="Arial"/>
                <a:ea typeface="+mn-ea"/>
                <a:cs typeface="Arial"/>
              </a:rPr>
              <a:t>Ferguson International Center</a:t>
            </a:r>
            <a:br>
              <a:rPr lang="en-US" sz="300" b="0" i="0" kern="1200" spc="0" baseline="0">
                <a:solidFill>
                  <a:srgbClr val="A6A6A6"/>
                </a:solidFill>
                <a:latin typeface="Arial"/>
                <a:ea typeface="+mn-ea"/>
                <a:cs typeface="Arial"/>
              </a:rPr>
            </a:br>
            <a:r>
              <a:rPr lang="en-US" sz="300" b="0" i="0" kern="1200" spc="0" baseline="0">
                <a:solidFill>
                  <a:srgbClr val="A6A6A6"/>
                </a:solidFill>
                <a:latin typeface="Arial"/>
                <a:ea typeface="+mn-ea"/>
                <a:cs typeface="Arial"/>
              </a:rPr>
              <a:t>330 N. Eagleson Ave</a:t>
            </a:r>
            <a:br>
              <a:rPr lang="en-US" sz="300" b="0" i="0" kern="1200" spc="0" baseline="0">
                <a:solidFill>
                  <a:srgbClr val="A6A6A6"/>
                </a:solidFill>
                <a:latin typeface="Arial"/>
                <a:ea typeface="+mn-ea"/>
                <a:cs typeface="Arial"/>
              </a:rPr>
            </a:br>
            <a:r>
              <a:rPr lang="en-US" sz="300" b="0" i="0" kern="1200" spc="0" baseline="0">
                <a:solidFill>
                  <a:srgbClr val="A6A6A6"/>
                </a:solidFill>
                <a:latin typeface="Arial"/>
                <a:ea typeface="+mn-ea"/>
                <a:cs typeface="Arial"/>
              </a:rPr>
              <a:t>Room 100</a:t>
            </a:r>
            <a:br>
              <a:rPr lang="en-US" sz="300" b="0" i="0" kern="1200" spc="0" baseline="0">
                <a:solidFill>
                  <a:srgbClr val="A6A6A6"/>
                </a:solidFill>
                <a:latin typeface="Arial"/>
                <a:ea typeface="+mn-ea"/>
                <a:cs typeface="Arial"/>
              </a:rPr>
            </a:br>
            <a:r>
              <a:rPr lang="en-US" sz="300" b="0" i="0" kern="1200" spc="0" baseline="0">
                <a:solidFill>
                  <a:srgbClr val="A6A6A6"/>
                </a:solidFill>
                <a:latin typeface="Arial"/>
                <a:ea typeface="+mn-ea"/>
                <a:cs typeface="Arial"/>
              </a:rPr>
              <a:t>Bloomington, IN 47405</a:t>
            </a:r>
          </a:p>
          <a:p>
            <a:pPr algn="r">
              <a:lnSpc>
                <a:spcPct val="90000"/>
              </a:lnSpc>
              <a:spcAft>
                <a:spcPts val="1800"/>
              </a:spcAft>
              <a:buClr>
                <a:schemeClr val="tx1">
                  <a:lumMod val="50000"/>
                  <a:lumOff val="50000"/>
                </a:schemeClr>
              </a:buClr>
              <a:buSzPct val="100000"/>
            </a:pPr>
            <a:endParaRPr lang="en-US" sz="300" b="0" i="0" kern="1200" spc="0" baseline="0">
              <a:solidFill>
                <a:srgbClr val="A6A6A6"/>
              </a:solidFill>
              <a:latin typeface="Arial"/>
              <a:ea typeface="+mn-ea"/>
              <a:cs typeface="Arial"/>
            </a:endParaRPr>
          </a:p>
        </p:txBody>
      </p:sp>
      <p:sp>
        <p:nvSpPr>
          <p:cNvPr id="11" name="TextBox 10">
            <a:extLst>
              <a:ext uri="{FF2B5EF4-FFF2-40B4-BE49-F238E27FC236}">
                <a16:creationId xmlns:a16="http://schemas.microsoft.com/office/drawing/2014/main" id="{B4D65B43-9705-5ECD-4F4C-E454403F4CC2}"/>
              </a:ext>
            </a:extLst>
          </p:cNvPr>
          <p:cNvSpPr txBox="1"/>
          <p:nvPr/>
        </p:nvSpPr>
        <p:spPr>
          <a:xfrm>
            <a:off x="5510560" y="2769219"/>
            <a:ext cx="348661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1"/>
                </a:solidFill>
                <a:cs typeface="Arial"/>
              </a:rPr>
              <a:t>Ferguson International Center</a:t>
            </a:r>
          </a:p>
          <a:p>
            <a:r>
              <a:rPr lang="en-US" b="1">
                <a:solidFill>
                  <a:schemeClr val="bg1"/>
                </a:solidFill>
                <a:cs typeface="Arial"/>
              </a:rPr>
              <a:t>330 N. Eagleson Ave</a:t>
            </a:r>
          </a:p>
          <a:p>
            <a:r>
              <a:rPr lang="en-US" b="1">
                <a:solidFill>
                  <a:schemeClr val="bg1"/>
                </a:solidFill>
                <a:cs typeface="Arial"/>
              </a:rPr>
              <a:t>Room 100</a:t>
            </a:r>
          </a:p>
          <a:p>
            <a:r>
              <a:rPr lang="en-US" b="1">
                <a:solidFill>
                  <a:schemeClr val="bg1"/>
                </a:solidFill>
                <a:cs typeface="Arial"/>
              </a:rPr>
              <a:t>Bloomington, IN 47405</a:t>
            </a:r>
          </a:p>
        </p:txBody>
      </p:sp>
    </p:spTree>
    <p:extLst>
      <p:ext uri="{BB962C8B-B14F-4D97-AF65-F5344CB8AC3E}">
        <p14:creationId xmlns:p14="http://schemas.microsoft.com/office/powerpoint/2010/main" val="19362137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965E6CF-44BE-3F34-A0A9-1509F71FB1EE}"/>
              </a:ext>
            </a:extLst>
          </p:cNvPr>
          <p:cNvSpPr>
            <a:spLocks noGrp="1"/>
          </p:cNvSpPr>
          <p:nvPr>
            <p:ph type="ctrTitle"/>
          </p:nvPr>
        </p:nvSpPr>
        <p:spPr>
          <a:xfrm>
            <a:off x="492858" y="584632"/>
            <a:ext cx="8580535" cy="322954"/>
          </a:xfrm>
        </p:spPr>
        <p:txBody>
          <a:bodyPr>
            <a:normAutofit fontScale="90000"/>
          </a:bodyPr>
          <a:lstStyle/>
          <a:p>
            <a:r>
              <a:rPr lang="en-US" sz="2800" u="sng"/>
              <a:t>New Stamping Procedures for Academic Records</a:t>
            </a:r>
            <a:br>
              <a:rPr lang="en-US" sz="2800" u="sng"/>
            </a:br>
            <a:br>
              <a:rPr lang="en-US" sz="2800"/>
            </a:br>
            <a:endParaRPr lang="en-US" sz="2400"/>
          </a:p>
        </p:txBody>
      </p:sp>
      <p:pic>
        <p:nvPicPr>
          <p:cNvPr id="5" name="Picture 4" descr="Blue text on a white background&#10;&#10;Description automatically generated">
            <a:extLst>
              <a:ext uri="{FF2B5EF4-FFF2-40B4-BE49-F238E27FC236}">
                <a16:creationId xmlns:a16="http://schemas.microsoft.com/office/drawing/2014/main" id="{A8CAE207-250B-1FD0-9522-482AD4301525}"/>
              </a:ext>
            </a:extLst>
          </p:cNvPr>
          <p:cNvPicPr>
            <a:picLocks noChangeAspect="1"/>
          </p:cNvPicPr>
          <p:nvPr/>
        </p:nvPicPr>
        <p:blipFill>
          <a:blip r:embed="rId2"/>
          <a:stretch>
            <a:fillRect/>
          </a:stretch>
        </p:blipFill>
        <p:spPr>
          <a:xfrm>
            <a:off x="2092132" y="2987017"/>
            <a:ext cx="1939615" cy="874673"/>
          </a:xfrm>
          <a:prstGeom prst="rect">
            <a:avLst/>
          </a:prstGeom>
        </p:spPr>
      </p:pic>
      <p:pic>
        <p:nvPicPr>
          <p:cNvPr id="6" name="Picture 5" descr="A close up of a sign&#10;&#10;Description automatically generated">
            <a:extLst>
              <a:ext uri="{FF2B5EF4-FFF2-40B4-BE49-F238E27FC236}">
                <a16:creationId xmlns:a16="http://schemas.microsoft.com/office/drawing/2014/main" id="{8563987F-9853-E3F3-362E-CE62F5B90810}"/>
              </a:ext>
            </a:extLst>
          </p:cNvPr>
          <p:cNvPicPr>
            <a:picLocks noChangeAspect="1"/>
          </p:cNvPicPr>
          <p:nvPr/>
        </p:nvPicPr>
        <p:blipFill>
          <a:blip r:embed="rId3"/>
          <a:stretch>
            <a:fillRect/>
          </a:stretch>
        </p:blipFill>
        <p:spPr>
          <a:xfrm>
            <a:off x="4355016" y="3542487"/>
            <a:ext cx="1567676" cy="878856"/>
          </a:xfrm>
          <a:prstGeom prst="rect">
            <a:avLst/>
          </a:prstGeom>
        </p:spPr>
      </p:pic>
      <p:pic>
        <p:nvPicPr>
          <p:cNvPr id="7" name="Picture 6" descr="A red text on a white background&#10;&#10;Description automatically generated">
            <a:extLst>
              <a:ext uri="{FF2B5EF4-FFF2-40B4-BE49-F238E27FC236}">
                <a16:creationId xmlns:a16="http://schemas.microsoft.com/office/drawing/2014/main" id="{E71854E6-11A0-A846-09BA-3844266617C5}"/>
              </a:ext>
            </a:extLst>
          </p:cNvPr>
          <p:cNvPicPr>
            <a:picLocks noChangeAspect="1"/>
          </p:cNvPicPr>
          <p:nvPr/>
        </p:nvPicPr>
        <p:blipFill>
          <a:blip r:embed="rId4"/>
          <a:stretch>
            <a:fillRect/>
          </a:stretch>
        </p:blipFill>
        <p:spPr>
          <a:xfrm>
            <a:off x="306891" y="4087852"/>
            <a:ext cx="2266950" cy="838200"/>
          </a:xfrm>
          <a:prstGeom prst="rect">
            <a:avLst/>
          </a:prstGeom>
        </p:spPr>
      </p:pic>
      <p:pic>
        <p:nvPicPr>
          <p:cNvPr id="8" name="Picture 7" descr="A close up of a sign&#10;&#10;Description automatically generated">
            <a:extLst>
              <a:ext uri="{FF2B5EF4-FFF2-40B4-BE49-F238E27FC236}">
                <a16:creationId xmlns:a16="http://schemas.microsoft.com/office/drawing/2014/main" id="{5A2A87C6-9EBB-7266-2A39-A3E00B17C38D}"/>
              </a:ext>
            </a:extLst>
          </p:cNvPr>
          <p:cNvPicPr>
            <a:picLocks noChangeAspect="1"/>
          </p:cNvPicPr>
          <p:nvPr/>
        </p:nvPicPr>
        <p:blipFill>
          <a:blip r:embed="rId5"/>
          <a:stretch>
            <a:fillRect/>
          </a:stretch>
        </p:blipFill>
        <p:spPr>
          <a:xfrm>
            <a:off x="3359770" y="4854731"/>
            <a:ext cx="2628900" cy="1200150"/>
          </a:xfrm>
          <a:prstGeom prst="rect">
            <a:avLst/>
          </a:prstGeom>
        </p:spPr>
      </p:pic>
      <p:pic>
        <p:nvPicPr>
          <p:cNvPr id="10" name="Picture 9" descr="A close up of a sign&#10;&#10;Description automatically generated">
            <a:extLst>
              <a:ext uri="{FF2B5EF4-FFF2-40B4-BE49-F238E27FC236}">
                <a16:creationId xmlns:a16="http://schemas.microsoft.com/office/drawing/2014/main" id="{BBD002DB-E475-25C8-63CB-CBAB43F11992}"/>
              </a:ext>
            </a:extLst>
          </p:cNvPr>
          <p:cNvPicPr>
            <a:picLocks noChangeAspect="1"/>
          </p:cNvPicPr>
          <p:nvPr/>
        </p:nvPicPr>
        <p:blipFill>
          <a:blip r:embed="rId6"/>
          <a:stretch>
            <a:fillRect/>
          </a:stretch>
        </p:blipFill>
        <p:spPr>
          <a:xfrm>
            <a:off x="6318560" y="4854962"/>
            <a:ext cx="2324100" cy="1181100"/>
          </a:xfrm>
          <a:prstGeom prst="rect">
            <a:avLst/>
          </a:prstGeom>
        </p:spPr>
      </p:pic>
      <p:pic>
        <p:nvPicPr>
          <p:cNvPr id="12" name="Picture 11" descr="A close up of a sign&#10;&#10;Description automatically generated">
            <a:extLst>
              <a:ext uri="{FF2B5EF4-FFF2-40B4-BE49-F238E27FC236}">
                <a16:creationId xmlns:a16="http://schemas.microsoft.com/office/drawing/2014/main" id="{1C4A9CCC-ECED-257C-5F90-F295445C061C}"/>
              </a:ext>
            </a:extLst>
          </p:cNvPr>
          <p:cNvPicPr>
            <a:picLocks noChangeAspect="1"/>
          </p:cNvPicPr>
          <p:nvPr/>
        </p:nvPicPr>
        <p:blipFill>
          <a:blip r:embed="rId7"/>
          <a:stretch>
            <a:fillRect/>
          </a:stretch>
        </p:blipFill>
        <p:spPr>
          <a:xfrm>
            <a:off x="310376" y="5127420"/>
            <a:ext cx="2743200" cy="933550"/>
          </a:xfrm>
          <a:prstGeom prst="rect">
            <a:avLst/>
          </a:prstGeom>
        </p:spPr>
      </p:pic>
      <p:pic>
        <p:nvPicPr>
          <p:cNvPr id="15" name="Picture 14" descr="A blue and white rectangular sign&#10;&#10;Description automatically generated">
            <a:extLst>
              <a:ext uri="{FF2B5EF4-FFF2-40B4-BE49-F238E27FC236}">
                <a16:creationId xmlns:a16="http://schemas.microsoft.com/office/drawing/2014/main" id="{9DBC8C30-0881-1434-C586-5E762D30901F}"/>
              </a:ext>
            </a:extLst>
          </p:cNvPr>
          <p:cNvPicPr>
            <a:picLocks noChangeAspect="1"/>
          </p:cNvPicPr>
          <p:nvPr/>
        </p:nvPicPr>
        <p:blipFill>
          <a:blip r:embed="rId8"/>
          <a:stretch>
            <a:fillRect/>
          </a:stretch>
        </p:blipFill>
        <p:spPr>
          <a:xfrm>
            <a:off x="6317283" y="3489286"/>
            <a:ext cx="2512509" cy="929500"/>
          </a:xfrm>
          <a:prstGeom prst="rect">
            <a:avLst/>
          </a:prstGeom>
        </p:spPr>
      </p:pic>
      <p:sp>
        <p:nvSpPr>
          <p:cNvPr id="2" name="TextBox 1">
            <a:extLst>
              <a:ext uri="{FF2B5EF4-FFF2-40B4-BE49-F238E27FC236}">
                <a16:creationId xmlns:a16="http://schemas.microsoft.com/office/drawing/2014/main" id="{A8A56A05-136C-E32B-5916-787444EE5E49}"/>
              </a:ext>
            </a:extLst>
          </p:cNvPr>
          <p:cNvSpPr txBox="1"/>
          <p:nvPr/>
        </p:nvSpPr>
        <p:spPr>
          <a:xfrm>
            <a:off x="306659" y="864219"/>
            <a:ext cx="8606882"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
              <a:buChar char="Ø"/>
            </a:pPr>
            <a:r>
              <a:rPr lang="en-US" sz="2200" b="1">
                <a:solidFill>
                  <a:srgbClr val="FFFFFF"/>
                </a:solidFill>
                <a:cs typeface="Arial"/>
              </a:rPr>
              <a:t>No more physical stamping</a:t>
            </a:r>
            <a:endParaRPr lang="en-US">
              <a:solidFill>
                <a:srgbClr val="000000"/>
              </a:solidFill>
              <a:cs typeface="Arial"/>
            </a:endParaRPr>
          </a:p>
          <a:p>
            <a:pPr marL="342900" indent="-342900">
              <a:buFont typeface="Wingdings"/>
              <a:buChar char="Ø"/>
            </a:pPr>
            <a:r>
              <a:rPr lang="en-US" sz="2200" b="1">
                <a:solidFill>
                  <a:srgbClr val="FFFFFF"/>
                </a:solidFill>
                <a:cs typeface="Arial"/>
              </a:rPr>
              <a:t>Digital stamping only</a:t>
            </a:r>
            <a:endParaRPr lang="en-US">
              <a:solidFill>
                <a:srgbClr val="000000"/>
              </a:solidFill>
              <a:cs typeface="Arial"/>
            </a:endParaRPr>
          </a:p>
          <a:p>
            <a:pPr marL="342900" indent="-342900">
              <a:buFont typeface="Wingdings"/>
              <a:buChar char="Ø"/>
            </a:pPr>
            <a:r>
              <a:rPr lang="en-US" sz="2200" b="1">
                <a:solidFill>
                  <a:srgbClr val="FFFFFF"/>
                </a:solidFill>
                <a:cs typeface="Arial"/>
              </a:rPr>
              <a:t>Atlas digital doc access terminates 10 weeks from the start of </a:t>
            </a:r>
            <a:r>
              <a:rPr lang="en-US" sz="2200" b="1" i="1">
                <a:solidFill>
                  <a:srgbClr val="FFFFFF"/>
                </a:solidFill>
                <a:cs typeface="Arial"/>
              </a:rPr>
              <a:t>EACH</a:t>
            </a:r>
            <a:r>
              <a:rPr lang="en-US" sz="2200" b="1">
                <a:solidFill>
                  <a:srgbClr val="FFFFFF"/>
                </a:solidFill>
                <a:cs typeface="Arial"/>
              </a:rPr>
              <a:t> academic term. </a:t>
            </a:r>
            <a:endParaRPr lang="en-US">
              <a:solidFill>
                <a:srgbClr val="000000"/>
              </a:solidFill>
              <a:cs typeface="Arial"/>
            </a:endParaRPr>
          </a:p>
          <a:p>
            <a:pPr marL="342900" indent="-342900">
              <a:buFont typeface="Wingdings"/>
              <a:buChar char="Ø"/>
            </a:pPr>
            <a:r>
              <a:rPr lang="en-US" sz="2200" b="1">
                <a:solidFill>
                  <a:srgbClr val="FFFFFF"/>
                </a:solidFill>
                <a:cs typeface="Arial"/>
              </a:rPr>
              <a:t>Some digital stamp examples:</a:t>
            </a:r>
            <a:endParaRPr lang="en-US">
              <a:cs typeface="Arial"/>
            </a:endParaRPr>
          </a:p>
        </p:txBody>
      </p:sp>
    </p:spTree>
    <p:extLst>
      <p:ext uri="{BB962C8B-B14F-4D97-AF65-F5344CB8AC3E}">
        <p14:creationId xmlns:p14="http://schemas.microsoft.com/office/powerpoint/2010/main" val="36964842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0F3FE-4047-8784-BE44-BEC812A9EE5B}"/>
              </a:ext>
            </a:extLst>
          </p:cNvPr>
          <p:cNvSpPr>
            <a:spLocks noGrp="1"/>
          </p:cNvSpPr>
          <p:nvPr>
            <p:ph type="ctrTitle"/>
          </p:nvPr>
        </p:nvSpPr>
        <p:spPr>
          <a:xfrm>
            <a:off x="567198" y="-808"/>
            <a:ext cx="8004391" cy="601735"/>
          </a:xfrm>
        </p:spPr>
        <p:txBody>
          <a:bodyPr>
            <a:normAutofit fontScale="90000"/>
          </a:bodyPr>
          <a:lstStyle/>
          <a:p>
            <a:pPr algn="ctr"/>
            <a:br>
              <a:rPr lang="en-US" u="sng"/>
            </a:br>
            <a:br>
              <a:rPr lang="en-US" u="sng"/>
            </a:br>
            <a:r>
              <a:rPr lang="en-US" sz="2800" u="sng"/>
              <a:t>Accountable Mail</a:t>
            </a:r>
            <a:br>
              <a:rPr lang="en-US" sz="2800"/>
            </a:br>
            <a:br>
              <a:rPr lang="en-US" sz="2400"/>
            </a:br>
            <a:endParaRPr lang="en-US" u="sng"/>
          </a:p>
        </p:txBody>
      </p:sp>
      <p:pic>
        <p:nvPicPr>
          <p:cNvPr id="6" name="Picture 5" descr="A close up of a document&#10;&#10;Description automatically generated">
            <a:extLst>
              <a:ext uri="{FF2B5EF4-FFF2-40B4-BE49-F238E27FC236}">
                <a16:creationId xmlns:a16="http://schemas.microsoft.com/office/drawing/2014/main" id="{81DEBBA0-F293-EB33-7055-14C685CA9826}"/>
              </a:ext>
            </a:extLst>
          </p:cNvPr>
          <p:cNvPicPr>
            <a:picLocks noChangeAspect="1"/>
          </p:cNvPicPr>
          <p:nvPr/>
        </p:nvPicPr>
        <p:blipFill>
          <a:blip r:embed="rId2"/>
          <a:stretch>
            <a:fillRect/>
          </a:stretch>
        </p:blipFill>
        <p:spPr>
          <a:xfrm>
            <a:off x="78059" y="2888792"/>
            <a:ext cx="5614639" cy="3422174"/>
          </a:xfrm>
          <a:prstGeom prst="rect">
            <a:avLst/>
          </a:prstGeom>
        </p:spPr>
      </p:pic>
      <p:sp>
        <p:nvSpPr>
          <p:cNvPr id="7" name="TextBox 6">
            <a:extLst>
              <a:ext uri="{FF2B5EF4-FFF2-40B4-BE49-F238E27FC236}">
                <a16:creationId xmlns:a16="http://schemas.microsoft.com/office/drawing/2014/main" id="{DFBC61D3-CB08-9030-C0BB-66FF7200D197}"/>
              </a:ext>
            </a:extLst>
          </p:cNvPr>
          <p:cNvSpPr txBox="1"/>
          <p:nvPr/>
        </p:nvSpPr>
        <p:spPr>
          <a:xfrm>
            <a:off x="1059365" y="604024"/>
            <a:ext cx="7017834"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
              <a:buChar char="Ø"/>
            </a:pPr>
            <a:r>
              <a:rPr lang="en-US" sz="1600" b="1">
                <a:solidFill>
                  <a:srgbClr val="FFFFFF"/>
                </a:solidFill>
                <a:cs typeface="Arial"/>
              </a:rPr>
              <a:t>Academic records received from departments via accountable mail will be returned to departments via accountable mail.</a:t>
            </a:r>
          </a:p>
          <a:p>
            <a:pPr marL="342900" indent="-342900">
              <a:buFont typeface="Wingdings"/>
              <a:buChar char="Ø"/>
            </a:pPr>
            <a:r>
              <a:rPr lang="en-US" sz="1600" b="1">
                <a:solidFill>
                  <a:srgbClr val="FFFFFF"/>
                </a:solidFill>
                <a:cs typeface="Arial"/>
              </a:rPr>
              <a:t>Non-irreplaceable academic records received from students or other institutions will be sent to departments via accountable mail.</a:t>
            </a:r>
          </a:p>
          <a:p>
            <a:pPr marL="342900" indent="-342900">
              <a:buFont typeface="Wingdings"/>
              <a:buChar char="Ø"/>
            </a:pPr>
            <a:r>
              <a:rPr lang="en-US" sz="1600" b="1">
                <a:solidFill>
                  <a:srgbClr val="FFFFFF"/>
                </a:solidFill>
                <a:cs typeface="Arial"/>
              </a:rPr>
              <a:t>Documents will be sent at the earliest opportunity. </a:t>
            </a:r>
          </a:p>
          <a:p>
            <a:pPr marL="342900" indent="-342900">
              <a:buFont typeface="Wingdings"/>
              <a:buChar char="Ø"/>
            </a:pPr>
            <a:r>
              <a:rPr lang="en-US" sz="1600" b="1">
                <a:solidFill>
                  <a:srgbClr val="FFFFFF"/>
                </a:solidFill>
                <a:latin typeface="Arial"/>
                <a:cs typeface="Calibri"/>
              </a:rPr>
              <a:t>Email </a:t>
            </a:r>
            <a:r>
              <a:rPr lang="en-US" sz="1600" b="1">
                <a:solidFill>
                  <a:srgbClr val="FFFFFF"/>
                </a:solidFill>
                <a:latin typeface="Arial"/>
                <a:cs typeface="Calibri"/>
                <a:hlinkClick r:id="rId3"/>
              </a:rPr>
              <a:t>intlgrad@iu.edu</a:t>
            </a:r>
            <a:r>
              <a:rPr lang="en-US" sz="1600" b="1">
                <a:solidFill>
                  <a:srgbClr val="FFFFFF"/>
                </a:solidFill>
                <a:latin typeface="Arial"/>
                <a:cs typeface="Calibri"/>
              </a:rPr>
              <a:t> if your address or contact information needs updated to receive Accountable Mail</a:t>
            </a:r>
          </a:p>
        </p:txBody>
      </p:sp>
      <p:sp>
        <p:nvSpPr>
          <p:cNvPr id="8" name="TextBox 7">
            <a:extLst>
              <a:ext uri="{FF2B5EF4-FFF2-40B4-BE49-F238E27FC236}">
                <a16:creationId xmlns:a16="http://schemas.microsoft.com/office/drawing/2014/main" id="{7C1BEE22-83CA-0809-EC91-92E8FB8C947A}"/>
              </a:ext>
            </a:extLst>
          </p:cNvPr>
          <p:cNvSpPr txBox="1"/>
          <p:nvPr/>
        </p:nvSpPr>
        <p:spPr>
          <a:xfrm>
            <a:off x="5696414" y="3336073"/>
            <a:ext cx="313349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1"/>
                </a:solidFill>
                <a:cs typeface="Arial"/>
              </a:rPr>
              <a:t>Best way to send our way!</a:t>
            </a:r>
          </a:p>
        </p:txBody>
      </p:sp>
      <p:pic>
        <p:nvPicPr>
          <p:cNvPr id="9" name="Picture 8" descr="Arrows showing direction">
            <a:extLst>
              <a:ext uri="{FF2B5EF4-FFF2-40B4-BE49-F238E27FC236}">
                <a16:creationId xmlns:a16="http://schemas.microsoft.com/office/drawing/2014/main" id="{D7EABFF9-0218-3A8F-DAC8-4046C7E06BF6}"/>
              </a:ext>
            </a:extLst>
          </p:cNvPr>
          <p:cNvPicPr>
            <a:picLocks noChangeAspect="1"/>
          </p:cNvPicPr>
          <p:nvPr/>
        </p:nvPicPr>
        <p:blipFill>
          <a:blip r:embed="rId4"/>
          <a:stretch>
            <a:fillRect/>
          </a:stretch>
        </p:blipFill>
        <p:spPr>
          <a:xfrm rot="10800000">
            <a:off x="5603487" y="3801265"/>
            <a:ext cx="2518318" cy="1680861"/>
          </a:xfrm>
          <a:prstGeom prst="rect">
            <a:avLst/>
          </a:prstGeom>
        </p:spPr>
      </p:pic>
    </p:spTree>
    <p:extLst>
      <p:ext uri="{BB962C8B-B14F-4D97-AF65-F5344CB8AC3E}">
        <p14:creationId xmlns:p14="http://schemas.microsoft.com/office/powerpoint/2010/main" val="28809103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693" y="3369464"/>
            <a:ext cx="7903015" cy="494412"/>
          </a:xfrm>
        </p:spPr>
        <p:txBody>
          <a:bodyPr/>
          <a:lstStyle/>
          <a:p>
            <a:r>
              <a:rPr lang="en-US" sz="3600"/>
              <a:t>Sponsored Students </a:t>
            </a:r>
            <a:br>
              <a:rPr lang="en-US" sz="3600"/>
            </a:br>
            <a:r>
              <a:rPr lang="en-US" sz="1800" b="0" i="1"/>
              <a:t>Daniel Whitmer, Senior Associate Director, Sponsored Student Services</a:t>
            </a:r>
            <a:br>
              <a:rPr lang="en-US" sz="1800" b="0" i="1"/>
            </a:br>
            <a:br>
              <a:rPr lang="en-US" sz="1800" b="0" i="1"/>
            </a:br>
            <a:endParaRPr lang="en-US" sz="1800" b="0" i="1"/>
          </a:p>
        </p:txBody>
      </p:sp>
    </p:spTree>
    <p:extLst>
      <p:ext uri="{BB962C8B-B14F-4D97-AF65-F5344CB8AC3E}">
        <p14:creationId xmlns:p14="http://schemas.microsoft.com/office/powerpoint/2010/main" val="2534075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B465E4-EF1F-4FA5-B996-D10F361A03BD}"/>
              </a:ext>
            </a:extLst>
          </p:cNvPr>
          <p:cNvSpPr txBox="1"/>
          <p:nvPr/>
        </p:nvSpPr>
        <p:spPr>
          <a:xfrm>
            <a:off x="1077003" y="742167"/>
            <a:ext cx="6266145" cy="769441"/>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chemeClr val="bg1"/>
                </a:solidFill>
                <a:cs typeface="Arial"/>
              </a:rPr>
              <a:t>Welcome!</a:t>
            </a:r>
          </a:p>
        </p:txBody>
      </p:sp>
      <p:pic>
        <p:nvPicPr>
          <p:cNvPr id="3" name="Picture 3" descr="A child in a park&#10;&#10;Description automatically generated">
            <a:extLst>
              <a:ext uri="{FF2B5EF4-FFF2-40B4-BE49-F238E27FC236}">
                <a16:creationId xmlns:a16="http://schemas.microsoft.com/office/drawing/2014/main" id="{E97C8535-FF43-43A4-B24B-8E30099FB4D3}"/>
              </a:ext>
            </a:extLst>
          </p:cNvPr>
          <p:cNvPicPr>
            <a:picLocks noChangeAspect="1"/>
          </p:cNvPicPr>
          <p:nvPr/>
        </p:nvPicPr>
        <p:blipFill>
          <a:blip r:embed="rId2"/>
          <a:stretch>
            <a:fillRect/>
          </a:stretch>
        </p:blipFill>
        <p:spPr>
          <a:xfrm>
            <a:off x="1051123" y="1885783"/>
            <a:ext cx="3157267" cy="2064500"/>
          </a:xfrm>
          <a:prstGeom prst="rect">
            <a:avLst/>
          </a:prstGeom>
        </p:spPr>
      </p:pic>
      <p:pic>
        <p:nvPicPr>
          <p:cNvPr id="4" name="Picture 4" descr="A person holding a sign&#10;&#10;Description automatically generated">
            <a:extLst>
              <a:ext uri="{FF2B5EF4-FFF2-40B4-BE49-F238E27FC236}">
                <a16:creationId xmlns:a16="http://schemas.microsoft.com/office/drawing/2014/main" id="{B2E46F13-031A-4238-9984-6CA7BD5D2AB3}"/>
              </a:ext>
            </a:extLst>
          </p:cNvPr>
          <p:cNvPicPr>
            <a:picLocks noChangeAspect="1"/>
          </p:cNvPicPr>
          <p:nvPr/>
        </p:nvPicPr>
        <p:blipFill>
          <a:blip r:embed="rId3"/>
          <a:stretch>
            <a:fillRect/>
          </a:stretch>
        </p:blipFill>
        <p:spPr>
          <a:xfrm>
            <a:off x="4433976" y="1872685"/>
            <a:ext cx="2993365" cy="2146471"/>
          </a:xfrm>
          <a:prstGeom prst="rect">
            <a:avLst/>
          </a:prstGeom>
        </p:spPr>
      </p:pic>
      <p:pic>
        <p:nvPicPr>
          <p:cNvPr id="5" name="Picture 5" descr="A group of people posing for the camera&#10;&#10;Description automatically generated">
            <a:extLst>
              <a:ext uri="{FF2B5EF4-FFF2-40B4-BE49-F238E27FC236}">
                <a16:creationId xmlns:a16="http://schemas.microsoft.com/office/drawing/2014/main" id="{77BDF948-2D1B-418B-B2B0-960AA99E10E4}"/>
              </a:ext>
            </a:extLst>
          </p:cNvPr>
          <p:cNvPicPr>
            <a:picLocks noChangeAspect="1"/>
          </p:cNvPicPr>
          <p:nvPr/>
        </p:nvPicPr>
        <p:blipFill>
          <a:blip r:embed="rId4"/>
          <a:stretch>
            <a:fillRect/>
          </a:stretch>
        </p:blipFill>
        <p:spPr>
          <a:xfrm>
            <a:off x="940280" y="4180256"/>
            <a:ext cx="6538821" cy="1861790"/>
          </a:xfrm>
          <a:prstGeom prst="rect">
            <a:avLst/>
          </a:prstGeom>
        </p:spPr>
      </p:pic>
    </p:spTree>
    <p:extLst>
      <p:ext uri="{BB962C8B-B14F-4D97-AF65-F5344CB8AC3E}">
        <p14:creationId xmlns:p14="http://schemas.microsoft.com/office/powerpoint/2010/main" val="31693991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9721" y="592784"/>
            <a:ext cx="7460243" cy="1077218"/>
          </a:xfrm>
          <a:prstGeom prst="rect">
            <a:avLst/>
          </a:prstGeom>
          <a:noFill/>
        </p:spPr>
        <p:txBody>
          <a:bodyPr wrap="square" rtlCol="0" anchor="t">
            <a:spAutoFit/>
          </a:bodyPr>
          <a:lstStyle/>
          <a:p>
            <a:r>
              <a:rPr lang="en-US" sz="3200" b="1">
                <a:ln w="0"/>
                <a:latin typeface="+mj-lt"/>
              </a:rPr>
              <a:t>Sponsored Student Programs – Bringing the World to IU</a:t>
            </a:r>
          </a:p>
        </p:txBody>
      </p:sp>
      <p:sp>
        <p:nvSpPr>
          <p:cNvPr id="3" name="TextBox 2"/>
          <p:cNvSpPr txBox="1"/>
          <p:nvPr/>
        </p:nvSpPr>
        <p:spPr>
          <a:xfrm>
            <a:off x="927012" y="1368446"/>
            <a:ext cx="7252138" cy="612412"/>
          </a:xfrm>
          <a:prstGeom prst="rect">
            <a:avLst/>
          </a:prstGeom>
          <a:noFill/>
        </p:spPr>
        <p:txBody>
          <a:bodyPr wrap="square" rtlCol="0" anchor="t">
            <a:spAutoFit/>
          </a:bodyPr>
          <a:lstStyle/>
          <a:p>
            <a:pPr marL="285750" indent="-285750">
              <a:lnSpc>
                <a:spcPct val="200000"/>
              </a:lnSpc>
              <a:buFont typeface="Arial" panose="020B0604020202020204" pitchFamily="34" charset="0"/>
              <a:buChar char="•"/>
            </a:pPr>
            <a:endParaRPr lang="en-US" sz="2000"/>
          </a:p>
        </p:txBody>
      </p:sp>
      <p:sp>
        <p:nvSpPr>
          <p:cNvPr id="4" name="TextBox 3">
            <a:extLst>
              <a:ext uri="{FF2B5EF4-FFF2-40B4-BE49-F238E27FC236}">
                <a16:creationId xmlns:a16="http://schemas.microsoft.com/office/drawing/2014/main" id="{594244A9-56A9-4165-A8D3-98B43D18AA76}"/>
              </a:ext>
            </a:extLst>
          </p:cNvPr>
          <p:cNvSpPr txBox="1"/>
          <p:nvPr/>
        </p:nvSpPr>
        <p:spPr>
          <a:xfrm>
            <a:off x="280978" y="1980858"/>
            <a:ext cx="8641482" cy="4247317"/>
          </a:xfrm>
          <a:prstGeom prst="rect">
            <a:avLst/>
          </a:prstGeom>
          <a:noFill/>
        </p:spPr>
        <p:txBody>
          <a:bodyPr wrap="square" lIns="91440" tIns="45720" rIns="91440" bIns="45720" numCol="3" rtlCol="0" anchor="t">
            <a:spAutoFit/>
          </a:bodyPr>
          <a:lstStyle/>
          <a:p>
            <a:pPr algn="ctr"/>
            <a:r>
              <a:rPr lang="en-US">
                <a:ea typeface="+mn-lt"/>
                <a:cs typeface="+mn-lt"/>
              </a:rPr>
              <a:t>Australia (1)</a:t>
            </a:r>
          </a:p>
          <a:p>
            <a:pPr algn="ctr"/>
            <a:r>
              <a:rPr lang="en-US">
                <a:ea typeface="+mn-lt"/>
                <a:cs typeface="+mn-lt"/>
              </a:rPr>
              <a:t>Azerbaijan (1)</a:t>
            </a:r>
          </a:p>
          <a:p>
            <a:pPr algn="ctr"/>
            <a:r>
              <a:rPr lang="en-US">
                <a:ea typeface="+mn-lt"/>
                <a:cs typeface="+mn-lt"/>
              </a:rPr>
              <a:t>Botswana (1)</a:t>
            </a:r>
          </a:p>
          <a:p>
            <a:pPr algn="ctr"/>
            <a:r>
              <a:rPr lang="en-US">
                <a:ea typeface="+mn-lt"/>
                <a:cs typeface="+mn-lt"/>
              </a:rPr>
              <a:t>Brazil (1)</a:t>
            </a:r>
          </a:p>
          <a:p>
            <a:pPr algn="ctr"/>
            <a:r>
              <a:rPr lang="en-US">
                <a:ea typeface="+mn-lt"/>
                <a:cs typeface="+mn-lt"/>
              </a:rPr>
              <a:t>Chile (1)</a:t>
            </a:r>
          </a:p>
          <a:p>
            <a:pPr algn="ctr"/>
            <a:r>
              <a:rPr lang="en-US">
                <a:ea typeface="+mn-lt"/>
                <a:cs typeface="+mn-lt"/>
              </a:rPr>
              <a:t>Dominican Republic (1)</a:t>
            </a:r>
          </a:p>
          <a:p>
            <a:pPr algn="ctr"/>
            <a:r>
              <a:rPr lang="en-US">
                <a:ea typeface="+mn-lt"/>
                <a:cs typeface="+mn-lt"/>
              </a:rPr>
              <a:t>Guyana (1)</a:t>
            </a:r>
          </a:p>
          <a:p>
            <a:pPr algn="ctr"/>
            <a:r>
              <a:rPr lang="en-US">
                <a:ea typeface="+mn-lt"/>
                <a:cs typeface="+mn-lt"/>
              </a:rPr>
              <a:t>Hungary (2)</a:t>
            </a:r>
          </a:p>
          <a:p>
            <a:pPr algn="ctr"/>
            <a:r>
              <a:rPr lang="en-US">
                <a:ea typeface="+mn-lt"/>
                <a:cs typeface="+mn-lt"/>
              </a:rPr>
              <a:t>India (1)</a:t>
            </a:r>
          </a:p>
          <a:p>
            <a:pPr algn="ctr"/>
            <a:r>
              <a:rPr lang="en-US">
                <a:ea typeface="+mn-lt"/>
                <a:cs typeface="+mn-lt"/>
              </a:rPr>
              <a:t>Tibet (3)</a:t>
            </a:r>
          </a:p>
          <a:p>
            <a:pPr algn="ctr"/>
            <a:r>
              <a:rPr lang="en-US">
                <a:ea typeface="+mn-lt"/>
                <a:cs typeface="+mn-lt"/>
              </a:rPr>
              <a:t>Indonesia (22)</a:t>
            </a:r>
          </a:p>
          <a:p>
            <a:pPr algn="ctr"/>
            <a:r>
              <a:rPr lang="en-US">
                <a:ea typeface="+mn-lt"/>
                <a:cs typeface="+mn-lt"/>
              </a:rPr>
              <a:t>Ireland  (1)</a:t>
            </a:r>
          </a:p>
          <a:p>
            <a:pPr algn="ctr"/>
            <a:r>
              <a:rPr lang="en-US">
                <a:ea typeface="+mn-lt"/>
                <a:cs typeface="+mn-lt"/>
              </a:rPr>
              <a:t>Japan (1)</a:t>
            </a:r>
          </a:p>
          <a:p>
            <a:pPr algn="ctr"/>
            <a:r>
              <a:rPr lang="en-US">
                <a:ea typeface="+mn-lt"/>
                <a:cs typeface="+mn-lt"/>
              </a:rPr>
              <a:t>Kazakhstan (3)</a:t>
            </a:r>
          </a:p>
          <a:p>
            <a:pPr algn="ctr"/>
            <a:r>
              <a:rPr lang="en-US">
                <a:ea typeface="+mn-lt"/>
                <a:cs typeface="+mn-lt"/>
              </a:rPr>
              <a:t>Kenya (1)</a:t>
            </a:r>
          </a:p>
          <a:p>
            <a:pPr algn="ctr"/>
            <a:r>
              <a:rPr lang="en-US">
                <a:ea typeface="+mn-lt"/>
                <a:cs typeface="+mn-lt"/>
              </a:rPr>
              <a:t>Kosovo (1)</a:t>
            </a:r>
          </a:p>
          <a:p>
            <a:pPr algn="ctr"/>
            <a:r>
              <a:rPr lang="en-US">
                <a:ea typeface="+mn-lt"/>
                <a:cs typeface="+mn-lt"/>
              </a:rPr>
              <a:t>Kuwait  (9)</a:t>
            </a:r>
          </a:p>
          <a:p>
            <a:pPr algn="ctr"/>
            <a:r>
              <a:rPr lang="en-US">
                <a:ea typeface="+mn-lt"/>
                <a:cs typeface="+mn-lt"/>
              </a:rPr>
              <a:t>Kyrgyzstan (1)</a:t>
            </a:r>
          </a:p>
          <a:p>
            <a:pPr algn="ctr"/>
            <a:r>
              <a:rPr lang="en-US">
                <a:ea typeface="+mn-lt"/>
                <a:cs typeface="+mn-lt"/>
              </a:rPr>
              <a:t>Malawi (1)</a:t>
            </a:r>
          </a:p>
          <a:p>
            <a:pPr algn="ctr"/>
            <a:r>
              <a:rPr lang="en-US">
                <a:ea typeface="+mn-lt"/>
                <a:cs typeface="+mn-lt"/>
              </a:rPr>
              <a:t>Malaysia (1)</a:t>
            </a:r>
          </a:p>
          <a:p>
            <a:pPr algn="ctr"/>
            <a:r>
              <a:rPr lang="en-US">
                <a:ea typeface="+mn-lt"/>
                <a:cs typeface="+mn-lt"/>
              </a:rPr>
              <a:t>Mongolia (3)</a:t>
            </a:r>
          </a:p>
          <a:p>
            <a:pPr algn="ctr"/>
            <a:r>
              <a:rPr lang="en-US">
                <a:ea typeface="+mn-lt"/>
                <a:cs typeface="+mn-lt"/>
              </a:rPr>
              <a:t>Morocco (2)</a:t>
            </a:r>
            <a:endParaRPr lang="en-US"/>
          </a:p>
          <a:p>
            <a:pPr algn="ctr"/>
            <a:r>
              <a:rPr lang="en-US">
                <a:ea typeface="+mn-lt"/>
                <a:cs typeface="+mn-lt"/>
              </a:rPr>
              <a:t>Nigeria (1)</a:t>
            </a:r>
            <a:endParaRPr lang="en-US"/>
          </a:p>
          <a:p>
            <a:pPr algn="ctr"/>
            <a:r>
              <a:rPr lang="en-US">
                <a:ea typeface="+mn-lt"/>
                <a:cs typeface="+mn-lt"/>
              </a:rPr>
              <a:t>Oman (8)</a:t>
            </a:r>
            <a:endParaRPr lang="en-US"/>
          </a:p>
          <a:p>
            <a:pPr algn="ctr"/>
            <a:r>
              <a:rPr lang="en-US">
                <a:ea typeface="+mn-lt"/>
                <a:cs typeface="+mn-lt"/>
              </a:rPr>
              <a:t>Pakistan (5)</a:t>
            </a:r>
            <a:endParaRPr lang="en-US"/>
          </a:p>
          <a:p>
            <a:pPr algn="ctr"/>
            <a:r>
              <a:rPr lang="en-US">
                <a:ea typeface="+mn-lt"/>
                <a:cs typeface="+mn-lt"/>
              </a:rPr>
              <a:t>Panama (1)</a:t>
            </a:r>
            <a:endParaRPr lang="en-US"/>
          </a:p>
          <a:p>
            <a:pPr algn="ctr"/>
            <a:r>
              <a:rPr lang="en-US">
                <a:ea typeface="+mn-lt"/>
                <a:cs typeface="+mn-lt"/>
              </a:rPr>
              <a:t>Paraguay (1)</a:t>
            </a:r>
            <a:endParaRPr lang="en-US"/>
          </a:p>
          <a:p>
            <a:pPr algn="ctr"/>
            <a:r>
              <a:rPr lang="en-US">
                <a:ea typeface="+mn-lt"/>
                <a:cs typeface="+mn-lt"/>
              </a:rPr>
              <a:t>Russia (1)</a:t>
            </a:r>
            <a:endParaRPr lang="en-US"/>
          </a:p>
          <a:p>
            <a:pPr algn="ctr"/>
            <a:r>
              <a:rPr lang="en-US">
                <a:ea typeface="+mn-lt"/>
                <a:cs typeface="+mn-lt"/>
              </a:rPr>
              <a:t>Saudi Arabia (86)</a:t>
            </a:r>
            <a:endParaRPr lang="en-US"/>
          </a:p>
          <a:p>
            <a:pPr algn="ctr"/>
            <a:r>
              <a:rPr lang="en-US">
                <a:ea typeface="+mn-lt"/>
                <a:cs typeface="+mn-lt"/>
              </a:rPr>
              <a:t>Sierra Leone (1)</a:t>
            </a:r>
            <a:endParaRPr lang="en-US"/>
          </a:p>
          <a:p>
            <a:pPr algn="ctr"/>
            <a:r>
              <a:rPr lang="en-US">
                <a:ea typeface="+mn-lt"/>
                <a:cs typeface="+mn-lt"/>
              </a:rPr>
              <a:t>South Africa (1)</a:t>
            </a:r>
            <a:endParaRPr lang="en-US"/>
          </a:p>
          <a:p>
            <a:pPr algn="ctr"/>
            <a:r>
              <a:rPr lang="en-US">
                <a:ea typeface="+mn-lt"/>
                <a:cs typeface="+mn-lt"/>
              </a:rPr>
              <a:t>South Korea (6)</a:t>
            </a:r>
            <a:endParaRPr lang="en-US"/>
          </a:p>
          <a:p>
            <a:pPr algn="ctr"/>
            <a:r>
              <a:rPr lang="en-US">
                <a:ea typeface="+mn-lt"/>
                <a:cs typeface="+mn-lt"/>
              </a:rPr>
              <a:t>Switzerland (1)</a:t>
            </a:r>
            <a:endParaRPr lang="en-US"/>
          </a:p>
          <a:p>
            <a:pPr algn="ctr"/>
            <a:r>
              <a:rPr lang="en-US">
                <a:ea typeface="+mn-lt"/>
                <a:cs typeface="+mn-lt"/>
              </a:rPr>
              <a:t>Taiwan  (10)</a:t>
            </a:r>
            <a:endParaRPr lang="en-US"/>
          </a:p>
          <a:p>
            <a:pPr algn="ctr"/>
            <a:r>
              <a:rPr lang="en-US">
                <a:ea typeface="+mn-lt"/>
                <a:cs typeface="+mn-lt"/>
              </a:rPr>
              <a:t>Thailand (1)</a:t>
            </a:r>
            <a:endParaRPr lang="en-US"/>
          </a:p>
          <a:p>
            <a:pPr algn="ctr"/>
            <a:r>
              <a:rPr lang="en-US">
                <a:ea typeface="+mn-lt"/>
                <a:cs typeface="+mn-lt"/>
              </a:rPr>
              <a:t>Trinidad and Tobago (1)</a:t>
            </a:r>
            <a:endParaRPr lang="en-US"/>
          </a:p>
          <a:p>
            <a:pPr algn="ctr"/>
            <a:r>
              <a:rPr lang="en-US">
                <a:ea typeface="+mn-lt"/>
                <a:cs typeface="+mn-lt"/>
              </a:rPr>
              <a:t>Turkey (6) </a:t>
            </a:r>
            <a:endParaRPr lang="en-US"/>
          </a:p>
          <a:p>
            <a:pPr algn="ctr"/>
            <a:r>
              <a:rPr lang="en-US">
                <a:ea typeface="+mn-lt"/>
                <a:cs typeface="+mn-lt"/>
              </a:rPr>
              <a:t>United Arab Emirates (27)</a:t>
            </a:r>
            <a:endParaRPr lang="en-US"/>
          </a:p>
          <a:p>
            <a:pPr algn="ctr"/>
            <a:r>
              <a:rPr lang="en-US">
                <a:ea typeface="+mn-lt"/>
                <a:cs typeface="+mn-lt"/>
              </a:rPr>
              <a:t>United Kingdom (1)</a:t>
            </a:r>
            <a:br>
              <a:rPr lang="en-US">
                <a:ea typeface="+mn-lt"/>
                <a:cs typeface="+mn-lt"/>
              </a:rPr>
            </a:br>
            <a:r>
              <a:rPr lang="en-US">
                <a:ea typeface="+mn-lt"/>
                <a:cs typeface="+mn-lt"/>
              </a:rPr>
              <a:t>Uruguay (1)</a:t>
            </a:r>
          </a:p>
          <a:p>
            <a:pPr algn="ctr"/>
            <a:r>
              <a:rPr lang="en-US">
                <a:ea typeface="+mn-lt"/>
                <a:cs typeface="+mn-lt"/>
              </a:rPr>
              <a:t>Vietnam (1)</a:t>
            </a:r>
            <a:endParaRPr lang="en-US"/>
          </a:p>
          <a:p>
            <a:pPr algn="ctr"/>
            <a:endParaRPr lang="en-US">
              <a:cs typeface="Arial"/>
            </a:endParaRPr>
          </a:p>
          <a:p>
            <a:pPr algn="ctr"/>
            <a:endParaRPr lang="en-US">
              <a:cs typeface="Arial"/>
            </a:endParaRPr>
          </a:p>
        </p:txBody>
      </p:sp>
    </p:spTree>
    <p:extLst>
      <p:ext uri="{BB962C8B-B14F-4D97-AF65-F5344CB8AC3E}">
        <p14:creationId xmlns:p14="http://schemas.microsoft.com/office/powerpoint/2010/main" val="24074498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9721" y="592784"/>
            <a:ext cx="7460243" cy="584775"/>
          </a:xfrm>
          <a:prstGeom prst="rect">
            <a:avLst/>
          </a:prstGeom>
          <a:noFill/>
        </p:spPr>
        <p:txBody>
          <a:bodyPr wrap="square" lIns="91440" tIns="45720" rIns="91440" bIns="45720" rtlCol="0" anchor="t">
            <a:spAutoFit/>
          </a:bodyPr>
          <a:lstStyle/>
          <a:p>
            <a:r>
              <a:rPr lang="en-US" sz="3200" b="1">
                <a:ln w="0"/>
                <a:latin typeface="+mj-lt"/>
              </a:rPr>
              <a:t>Grad Sponsored Students by School</a:t>
            </a:r>
            <a:endParaRPr lang="en-US" sz="3200" b="1">
              <a:ln w="0"/>
              <a:latin typeface="+mj-lt"/>
              <a:cs typeface="Arial"/>
            </a:endParaRPr>
          </a:p>
        </p:txBody>
      </p:sp>
      <p:sp>
        <p:nvSpPr>
          <p:cNvPr id="4" name="TextBox 3">
            <a:extLst>
              <a:ext uri="{FF2B5EF4-FFF2-40B4-BE49-F238E27FC236}">
                <a16:creationId xmlns:a16="http://schemas.microsoft.com/office/drawing/2014/main" id="{594244A9-56A9-4165-A8D3-98B43D18AA76}"/>
              </a:ext>
            </a:extLst>
          </p:cNvPr>
          <p:cNvSpPr txBox="1"/>
          <p:nvPr/>
        </p:nvSpPr>
        <p:spPr>
          <a:xfrm>
            <a:off x="3473923" y="1869043"/>
            <a:ext cx="5460960" cy="3970318"/>
          </a:xfrm>
          <a:prstGeom prst="rect">
            <a:avLst/>
          </a:prstGeom>
          <a:noFill/>
        </p:spPr>
        <p:txBody>
          <a:bodyPr wrap="square" lIns="91440" tIns="45720" rIns="91440" bIns="45720" numCol="3" rtlCol="0" anchor="ctr">
            <a:spAutoFit/>
          </a:bodyPr>
          <a:lstStyle/>
          <a:p>
            <a:pPr algn="ctr"/>
            <a:br>
              <a:rPr lang="en-US">
                <a:ea typeface="+mn-lt"/>
                <a:cs typeface="+mn-lt"/>
              </a:rPr>
            </a:br>
            <a:r>
              <a:rPr lang="en-US">
                <a:ea typeface="+mn-lt"/>
                <a:cs typeface="+mn-lt"/>
              </a:rPr>
              <a:t>Business (9)</a:t>
            </a:r>
            <a:endParaRPr lang="en-US">
              <a:cs typeface="Arial"/>
            </a:endParaRPr>
          </a:p>
          <a:p>
            <a:pPr algn="ctr"/>
            <a:r>
              <a:rPr lang="en-US">
                <a:ea typeface="+mn-lt"/>
                <a:cs typeface="+mn-lt"/>
              </a:rPr>
              <a:t>College (16)</a:t>
            </a:r>
            <a:endParaRPr lang="en-US"/>
          </a:p>
          <a:p>
            <a:pPr algn="ctr"/>
            <a:r>
              <a:rPr lang="en-US">
                <a:ea typeface="+mn-lt"/>
                <a:cs typeface="+mn-lt"/>
              </a:rPr>
              <a:t>Education (22)</a:t>
            </a:r>
            <a:endParaRPr lang="en-US"/>
          </a:p>
          <a:p>
            <a:pPr algn="ctr"/>
            <a:r>
              <a:rPr lang="en-US">
                <a:ea typeface="+mn-lt"/>
                <a:cs typeface="+mn-lt"/>
              </a:rPr>
              <a:t>Law (14)</a:t>
            </a:r>
            <a:endParaRPr lang="en-US"/>
          </a:p>
          <a:p>
            <a:pPr algn="ctr"/>
            <a:r>
              <a:rPr lang="en-US">
                <a:ea typeface="+mn-lt"/>
                <a:cs typeface="+mn-lt"/>
              </a:rPr>
              <a:t>Media (2)</a:t>
            </a:r>
            <a:endParaRPr lang="en-US"/>
          </a:p>
          <a:p>
            <a:pPr algn="ctr"/>
            <a:r>
              <a:rPr lang="en-US">
                <a:ea typeface="+mn-lt"/>
                <a:cs typeface="+mn-lt"/>
              </a:rPr>
              <a:t>Music (4)</a:t>
            </a:r>
            <a:endParaRPr lang="en-US"/>
          </a:p>
          <a:p>
            <a:pPr algn="ctr"/>
            <a:r>
              <a:rPr lang="en-US">
                <a:ea typeface="+mn-lt"/>
                <a:cs typeface="+mn-lt"/>
              </a:rPr>
              <a:t>Public Health (7)</a:t>
            </a:r>
            <a:endParaRPr lang="en-US"/>
          </a:p>
          <a:p>
            <a:pPr algn="ctr"/>
            <a:r>
              <a:rPr lang="en-US">
                <a:ea typeface="+mn-lt"/>
                <a:cs typeface="+mn-lt"/>
              </a:rPr>
              <a:t>SGIS (17)</a:t>
            </a:r>
            <a:endParaRPr lang="en-US"/>
          </a:p>
          <a:p>
            <a:pPr algn="ctr"/>
            <a:r>
              <a:rPr lang="en-US">
                <a:ea typeface="+mn-lt"/>
                <a:cs typeface="+mn-lt"/>
              </a:rPr>
              <a:t>SICE (12)</a:t>
            </a:r>
            <a:endParaRPr lang="en-US"/>
          </a:p>
          <a:p>
            <a:pPr algn="ctr"/>
            <a:r>
              <a:rPr lang="en-US">
                <a:ea typeface="+mn-lt"/>
                <a:cs typeface="+mn-lt"/>
              </a:rPr>
              <a:t>SOAAD (1)</a:t>
            </a:r>
            <a:endParaRPr lang="en-US"/>
          </a:p>
          <a:p>
            <a:pPr algn="ctr"/>
            <a:r>
              <a:rPr lang="en-US">
                <a:ea typeface="+mn-lt"/>
                <a:cs typeface="+mn-lt"/>
              </a:rPr>
              <a:t>SPEA (25)</a:t>
            </a:r>
            <a:endParaRPr lang="en-US"/>
          </a:p>
          <a:p>
            <a:pPr algn="ctr"/>
            <a:endParaRPr lang="en-US">
              <a:ea typeface="+mn-lt"/>
              <a:cs typeface="+mn-lt"/>
            </a:endParaRPr>
          </a:p>
          <a:p>
            <a:pPr algn="ctr"/>
            <a:endParaRPr lang="en-US">
              <a:cs typeface="Arial"/>
            </a:endParaRPr>
          </a:p>
        </p:txBody>
      </p:sp>
    </p:spTree>
    <p:extLst>
      <p:ext uri="{BB962C8B-B14F-4D97-AF65-F5344CB8AC3E}">
        <p14:creationId xmlns:p14="http://schemas.microsoft.com/office/powerpoint/2010/main" val="8542079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9721" y="592784"/>
            <a:ext cx="7460243" cy="584775"/>
          </a:xfrm>
          <a:prstGeom prst="rect">
            <a:avLst/>
          </a:prstGeom>
          <a:noFill/>
        </p:spPr>
        <p:txBody>
          <a:bodyPr wrap="square" rtlCol="0" anchor="t">
            <a:spAutoFit/>
          </a:bodyPr>
          <a:lstStyle/>
          <a:p>
            <a:r>
              <a:rPr lang="en-US" sz="3200" b="1">
                <a:ln w="0"/>
                <a:effectLst>
                  <a:outerShdw blurRad="38100" dist="19050" dir="2700000" algn="tl" rotWithShape="0">
                    <a:schemeClr val="dk1">
                      <a:alpha val="40000"/>
                    </a:schemeClr>
                  </a:outerShdw>
                </a:effectLst>
                <a:latin typeface="+mj-lt"/>
                <a:cs typeface="BentonSansCond Light"/>
              </a:rPr>
              <a:t>Sponsored Students</a:t>
            </a:r>
          </a:p>
        </p:txBody>
      </p:sp>
      <p:sp>
        <p:nvSpPr>
          <p:cNvPr id="3" name="TextBox 2"/>
          <p:cNvSpPr txBox="1"/>
          <p:nvPr/>
        </p:nvSpPr>
        <p:spPr>
          <a:xfrm>
            <a:off x="472391" y="1304757"/>
            <a:ext cx="8334973" cy="2693045"/>
          </a:xfrm>
          <a:prstGeom prst="rect">
            <a:avLst/>
          </a:prstGeom>
          <a:noFill/>
        </p:spPr>
        <p:txBody>
          <a:bodyPr wrap="square" lIns="91440" tIns="45720" rIns="91440" bIns="45720" rtlCol="0" anchor="t">
            <a:spAutoFit/>
          </a:bodyPr>
          <a:lstStyle/>
          <a:p>
            <a:pPr marL="800100" lvl="1" indent="-342900">
              <a:spcAft>
                <a:spcPts val="600"/>
              </a:spcAft>
              <a:buFont typeface="Arial"/>
              <a:buChar char="•"/>
            </a:pPr>
            <a:r>
              <a:rPr lang="en-US" sz="2400"/>
              <a:t>Definitions</a:t>
            </a:r>
          </a:p>
          <a:p>
            <a:pPr marL="800100" lvl="1" indent="-342900">
              <a:spcAft>
                <a:spcPts val="600"/>
              </a:spcAft>
              <a:buFont typeface="Arial"/>
              <a:buChar char="•"/>
            </a:pPr>
            <a:r>
              <a:rPr lang="en-US" sz="2400"/>
              <a:t>Funding </a:t>
            </a:r>
            <a:endParaRPr lang="en-US" sz="2400">
              <a:cs typeface="Arial"/>
            </a:endParaRPr>
          </a:p>
          <a:p>
            <a:pPr marL="1257300" lvl="2" indent="-342900">
              <a:spcAft>
                <a:spcPts val="600"/>
              </a:spcAft>
              <a:buFont typeface="Courier New" panose="020B0604020202020204" pitchFamily="34" charset="0"/>
              <a:buChar char="o"/>
            </a:pPr>
            <a:r>
              <a:rPr lang="en-US" sz="2400"/>
              <a:t>Foreign Governments</a:t>
            </a:r>
            <a:endParaRPr lang="en-US" sz="2400">
              <a:cs typeface="Arial"/>
            </a:endParaRPr>
          </a:p>
          <a:p>
            <a:pPr marL="1257300" lvl="2" indent="-342900">
              <a:spcAft>
                <a:spcPts val="600"/>
              </a:spcAft>
              <a:buFont typeface="Courier New" panose="020B0604020202020204" pitchFamily="34" charset="0"/>
              <a:buChar char="o"/>
            </a:pPr>
            <a:r>
              <a:rPr lang="en-US" sz="2400">
                <a:cs typeface="Arial"/>
              </a:rPr>
              <a:t>Home country employer/university</a:t>
            </a:r>
            <a:endParaRPr lang="en-US" sz="2400"/>
          </a:p>
          <a:p>
            <a:pPr marL="1257300" lvl="2" indent="-342900">
              <a:spcAft>
                <a:spcPts val="600"/>
              </a:spcAft>
              <a:buFont typeface="Courier New" panose="020B0604020202020204" pitchFamily="34" charset="0"/>
              <a:buChar char="o"/>
            </a:pPr>
            <a:r>
              <a:rPr lang="en-US" sz="2400"/>
              <a:t>Fulbright</a:t>
            </a:r>
            <a:endParaRPr lang="en-US" sz="2400">
              <a:cs typeface="Arial"/>
            </a:endParaRPr>
          </a:p>
          <a:p>
            <a:pPr marL="742950" lvl="1" indent="-285750">
              <a:spcAft>
                <a:spcPts val="600"/>
              </a:spcAft>
              <a:buFont typeface="Arial" panose="020B0604020202020204" pitchFamily="34" charset="0"/>
              <a:buChar char="•"/>
            </a:pPr>
            <a:r>
              <a:rPr lang="en-US" sz="2400"/>
              <a:t>Recruitment and Admissions Issues</a:t>
            </a:r>
            <a:r>
              <a:rPr lang="en-US" sz="2400">
                <a:latin typeface="BentonSans Regular"/>
              </a:rPr>
              <a:t>				</a:t>
            </a:r>
            <a:endParaRPr lang="en-US" sz="2400">
              <a:latin typeface="Arial"/>
              <a:cs typeface="Arial"/>
            </a:endParaRPr>
          </a:p>
        </p:txBody>
      </p:sp>
      <p:sp>
        <p:nvSpPr>
          <p:cNvPr id="4" name="5-Point Star 3"/>
          <p:cNvSpPr/>
          <p:nvPr/>
        </p:nvSpPr>
        <p:spPr>
          <a:xfrm>
            <a:off x="476676" y="5361623"/>
            <a:ext cx="449179" cy="433136"/>
          </a:xfrm>
          <a:prstGeom prst="star5">
            <a:avLst/>
          </a:prstGeom>
          <a:solidFill>
            <a:srgbClr val="C0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710495" y="3830940"/>
            <a:ext cx="7761781" cy="2631490"/>
          </a:xfrm>
          <a:prstGeom prst="rect">
            <a:avLst/>
          </a:prstGeom>
          <a:noFill/>
        </p:spPr>
        <p:txBody>
          <a:bodyPr wrap="square" lIns="91440" tIns="45720" rIns="91440" bIns="45720" rtlCol="0" anchor="t">
            <a:spAutoFit/>
          </a:bodyPr>
          <a:lstStyle/>
          <a:p>
            <a:pPr lvl="1">
              <a:spcAft>
                <a:spcPts val="600"/>
              </a:spcAft>
            </a:pPr>
            <a:endParaRPr lang="en-US" sz="2400">
              <a:latin typeface="BentonSans Regular"/>
            </a:endParaRPr>
          </a:p>
          <a:p>
            <a:pPr lvl="1"/>
            <a:r>
              <a:rPr lang="en-US" sz="2200"/>
              <a:t>Contact: Daniel Whitmer, Senior Associate Director, Sponsored Student Services</a:t>
            </a:r>
            <a:r>
              <a:rPr lang="en-US" sz="2200">
                <a:latin typeface="Arial"/>
                <a:cs typeface="Arial"/>
              </a:rPr>
              <a:t>, </a:t>
            </a:r>
            <a:r>
              <a:rPr lang="en-US" sz="2200">
                <a:latin typeface="Arial"/>
                <a:cs typeface="Arial"/>
                <a:hlinkClick r:id="rId3"/>
              </a:rPr>
              <a:t>djwhitme@iu.ed</a:t>
            </a:r>
            <a:r>
              <a:rPr lang="en-US" sz="2200">
                <a:latin typeface="BentonSans Regular"/>
                <a:hlinkClick r:id="rId3"/>
              </a:rPr>
              <a:t>u</a:t>
            </a:r>
            <a:endParaRPr lang="en-US" sz="2200">
              <a:latin typeface="BentonSans Regular"/>
            </a:endParaRPr>
          </a:p>
          <a:p>
            <a:pPr lvl="1"/>
            <a:endParaRPr lang="en-US" sz="2200">
              <a:latin typeface="BentonSans Regular"/>
            </a:endParaRPr>
          </a:p>
          <a:p>
            <a:pPr lvl="1"/>
            <a:r>
              <a:rPr lang="en-US" sz="2200">
                <a:ea typeface="+mn-lt"/>
                <a:cs typeface="+mn-lt"/>
              </a:rPr>
              <a:t>Exchange graduate students: </a:t>
            </a:r>
          </a:p>
          <a:p>
            <a:pPr lvl="1"/>
            <a:r>
              <a:rPr lang="en-US" sz="2200">
                <a:ea typeface="+mn-lt"/>
                <a:cs typeface="+mn-lt"/>
              </a:rPr>
              <a:t>Megan</a:t>
            </a:r>
            <a:r>
              <a:rPr lang="en-US" sz="2200">
                <a:latin typeface="Arial"/>
                <a:cs typeface="Arial"/>
              </a:rPr>
              <a:t> Straughn***, Coordinator for Special Programs </a:t>
            </a:r>
            <a:r>
              <a:rPr lang="en-US" sz="2200">
                <a:latin typeface="Arial"/>
                <a:cs typeface="Arial"/>
                <a:hlinkClick r:id="rId4"/>
              </a:rPr>
              <a:t>intlexch@iu.edu</a:t>
            </a:r>
            <a:r>
              <a:rPr lang="en-US" sz="2200">
                <a:latin typeface="Arial"/>
                <a:cs typeface="Arial"/>
              </a:rPr>
              <a:t> </a:t>
            </a:r>
            <a:r>
              <a:rPr lang="en-US" sz="2400">
                <a:latin typeface="Arial"/>
                <a:cs typeface="Arial"/>
              </a:rPr>
              <a:t>			</a:t>
            </a:r>
          </a:p>
        </p:txBody>
      </p:sp>
    </p:spTree>
    <p:extLst>
      <p:ext uri="{BB962C8B-B14F-4D97-AF65-F5344CB8AC3E}">
        <p14:creationId xmlns:p14="http://schemas.microsoft.com/office/powerpoint/2010/main" val="41017567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254" y="3425012"/>
            <a:ext cx="7770670" cy="485448"/>
          </a:xfrm>
        </p:spPr>
        <p:txBody>
          <a:bodyPr/>
          <a:lstStyle/>
          <a:p>
            <a:r>
              <a:rPr lang="en-US" sz="3600">
                <a:latin typeface="+mj-lt"/>
              </a:rPr>
              <a:t>Orientation Updates</a:t>
            </a:r>
            <a:br>
              <a:rPr lang="en-US" sz="3200"/>
            </a:br>
            <a:r>
              <a:rPr lang="en-US" sz="1800" b="0" i="1"/>
              <a:t>LeeAnn Jones, Assistant Director, International Student Life</a:t>
            </a:r>
            <a:br>
              <a:rPr lang="en-US" sz="1800" b="0" i="1"/>
            </a:br>
            <a:r>
              <a:rPr lang="en-US" sz="1800" b="0" i="1"/>
              <a:t>Iesha Sturgis-Jackson, Assistant Director, International Student Life</a:t>
            </a:r>
            <a:br>
              <a:rPr lang="en-US" sz="1800" b="0" i="1"/>
            </a:br>
            <a:endParaRPr lang="en-US" sz="1800" b="0" i="1"/>
          </a:p>
        </p:txBody>
      </p:sp>
    </p:spTree>
    <p:extLst>
      <p:ext uri="{BB962C8B-B14F-4D97-AF65-F5344CB8AC3E}">
        <p14:creationId xmlns:p14="http://schemas.microsoft.com/office/powerpoint/2010/main" val="37231998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2365" y="592784"/>
            <a:ext cx="7687600" cy="646331"/>
          </a:xfrm>
          <a:prstGeom prst="rect">
            <a:avLst/>
          </a:prstGeom>
          <a:noFill/>
        </p:spPr>
        <p:txBody>
          <a:bodyPr wrap="square" rtlCol="0" anchor="t">
            <a:spAutoFit/>
          </a:bodyPr>
          <a:lstStyle/>
          <a:p>
            <a:r>
              <a:rPr lang="en-US" sz="3600" b="1">
                <a:ln w="0"/>
                <a:effectLst>
                  <a:outerShdw blurRad="38100" dist="19050" dir="2700000" algn="tl" rotWithShape="0">
                    <a:schemeClr val="dk1">
                      <a:alpha val="40000"/>
                    </a:schemeClr>
                  </a:outerShdw>
                </a:effectLst>
                <a:latin typeface="+mj-lt"/>
                <a:cs typeface="BentonSansCond Light"/>
              </a:rPr>
              <a:t>International Orientation</a:t>
            </a:r>
          </a:p>
        </p:txBody>
      </p:sp>
      <p:sp>
        <p:nvSpPr>
          <p:cNvPr id="4" name="TextBox 3">
            <a:extLst>
              <a:ext uri="{FF2B5EF4-FFF2-40B4-BE49-F238E27FC236}">
                <a16:creationId xmlns:a16="http://schemas.microsoft.com/office/drawing/2014/main" id="{2C7BAD6F-CF40-410A-A8C7-94517487CC58}"/>
              </a:ext>
            </a:extLst>
          </p:cNvPr>
          <p:cNvSpPr txBox="1"/>
          <p:nvPr/>
        </p:nvSpPr>
        <p:spPr>
          <a:xfrm>
            <a:off x="433272" y="1472774"/>
            <a:ext cx="5445678"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ea typeface="+mn-lt"/>
              <a:cs typeface="+mn-lt"/>
            </a:endParaRPr>
          </a:p>
          <a:p>
            <a:r>
              <a:rPr lang="en-US" b="1">
                <a:ea typeface="+mn-lt"/>
                <a:cs typeface="+mn-lt"/>
              </a:rPr>
              <a:t>Here is what we can cover</a:t>
            </a:r>
            <a:r>
              <a:rPr lang="en-US">
                <a:ea typeface="+mn-lt"/>
                <a:cs typeface="+mn-lt"/>
              </a:rPr>
              <a:t>:</a:t>
            </a:r>
          </a:p>
          <a:p>
            <a:pPr marL="1200150" lvl="1" indent="-457200">
              <a:buFont typeface="Arial,Sans-Serif"/>
              <a:buChar char="•"/>
            </a:pPr>
            <a:r>
              <a:rPr lang="en-US">
                <a:ea typeface="+mn-lt"/>
                <a:cs typeface="+mn-lt"/>
              </a:rPr>
              <a:t>Atlas Checklist</a:t>
            </a:r>
          </a:p>
          <a:p>
            <a:pPr marL="1200150" lvl="1" indent="-457200">
              <a:buFont typeface="Arial,Sans-Serif"/>
              <a:buChar char="•"/>
            </a:pPr>
            <a:r>
              <a:rPr lang="en-US">
                <a:ea typeface="+mn-lt"/>
                <a:cs typeface="+mn-lt"/>
              </a:rPr>
              <a:t>Canvas Online Orientation</a:t>
            </a:r>
          </a:p>
          <a:p>
            <a:pPr marL="1200150" lvl="1" indent="-457200">
              <a:buFont typeface="Arial,Sans-Serif"/>
              <a:buChar char="•"/>
            </a:pPr>
            <a:r>
              <a:rPr lang="en-US">
                <a:ea typeface="+mn-lt"/>
                <a:cs typeface="+mn-lt"/>
              </a:rPr>
              <a:t>Immigration Review</a:t>
            </a:r>
          </a:p>
          <a:p>
            <a:pPr marL="1200150" lvl="1" indent="-457200">
              <a:buFont typeface="Arial,Sans-Serif"/>
              <a:buChar char="•"/>
            </a:pPr>
            <a:r>
              <a:rPr lang="en-US">
                <a:ea typeface="+mn-lt"/>
                <a:cs typeface="+mn-lt"/>
              </a:rPr>
              <a:t>Submitting Academic Records</a:t>
            </a:r>
          </a:p>
          <a:p>
            <a:pPr marL="1200150" lvl="1" indent="-457200">
              <a:buFont typeface="Arial,Sans-Serif"/>
              <a:buChar char="•"/>
            </a:pPr>
            <a:r>
              <a:rPr lang="en-US">
                <a:ea typeface="+mn-lt"/>
                <a:cs typeface="+mn-lt"/>
              </a:rPr>
              <a:t>TB Testing/ </a:t>
            </a:r>
            <a:r>
              <a:rPr lang="en-US"/>
              <a:t>Immunization Compliance </a:t>
            </a:r>
            <a:endParaRPr lang="en-US">
              <a:cs typeface="Arial"/>
            </a:endParaRPr>
          </a:p>
          <a:p>
            <a:pPr marL="1200150" lvl="1" indent="-457200">
              <a:buFont typeface="Arial,Sans-Serif"/>
              <a:buChar char="•"/>
            </a:pPr>
            <a:r>
              <a:rPr lang="en-US">
                <a:cs typeface="Arial"/>
              </a:rPr>
              <a:t>Optional Social Events</a:t>
            </a:r>
          </a:p>
        </p:txBody>
      </p:sp>
      <p:pic>
        <p:nvPicPr>
          <p:cNvPr id="7" name="Picture 7" descr="A group of people posing for the camera&#10;&#10;Description generated with very high confidence">
            <a:extLst>
              <a:ext uri="{FF2B5EF4-FFF2-40B4-BE49-F238E27FC236}">
                <a16:creationId xmlns:a16="http://schemas.microsoft.com/office/drawing/2014/main" id="{7AEE265D-72B3-45DB-9031-737F867E6864}"/>
              </a:ext>
            </a:extLst>
          </p:cNvPr>
          <p:cNvPicPr>
            <a:picLocks noChangeAspect="1"/>
          </p:cNvPicPr>
          <p:nvPr/>
        </p:nvPicPr>
        <p:blipFill>
          <a:blip r:embed="rId3"/>
          <a:stretch>
            <a:fillRect/>
          </a:stretch>
        </p:blipFill>
        <p:spPr>
          <a:xfrm>
            <a:off x="5984897" y="1851"/>
            <a:ext cx="3356587" cy="6900573"/>
          </a:xfrm>
          <a:prstGeom prst="rect">
            <a:avLst/>
          </a:prstGeom>
        </p:spPr>
      </p:pic>
    </p:spTree>
    <p:extLst>
      <p:ext uri="{BB962C8B-B14F-4D97-AF65-F5344CB8AC3E}">
        <p14:creationId xmlns:p14="http://schemas.microsoft.com/office/powerpoint/2010/main" val="3814578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1792" y="1327895"/>
            <a:ext cx="8229600" cy="4216260"/>
          </a:xfrm>
        </p:spPr>
      </p:pic>
      <p:sp>
        <p:nvSpPr>
          <p:cNvPr id="7" name="TextBox 6"/>
          <p:cNvSpPr txBox="1"/>
          <p:nvPr/>
        </p:nvSpPr>
        <p:spPr>
          <a:xfrm>
            <a:off x="632346" y="427630"/>
            <a:ext cx="7037696" cy="646331"/>
          </a:xfrm>
          <a:prstGeom prst="rect">
            <a:avLst/>
          </a:prstGeom>
          <a:noFill/>
        </p:spPr>
        <p:txBody>
          <a:bodyPr wrap="square" rtlCol="0">
            <a:spAutoFit/>
          </a:bodyPr>
          <a:lstStyle/>
          <a:p>
            <a:r>
              <a:rPr lang="en-US" sz="3600" b="1"/>
              <a:t>Canvas Online Orientation</a:t>
            </a:r>
          </a:p>
        </p:txBody>
      </p:sp>
    </p:spTree>
    <p:extLst>
      <p:ext uri="{BB962C8B-B14F-4D97-AF65-F5344CB8AC3E}">
        <p14:creationId xmlns:p14="http://schemas.microsoft.com/office/powerpoint/2010/main" val="17615886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9475" y="274638"/>
            <a:ext cx="8227325" cy="1088495"/>
          </a:xfrm>
        </p:spPr>
        <p:txBody>
          <a:bodyPr/>
          <a:lstStyle/>
          <a:p>
            <a:r>
              <a:rPr lang="en-US" sz="3600">
                <a:solidFill>
                  <a:schemeClr val="tx1"/>
                </a:solidFill>
                <a:latin typeface="+mj-lt"/>
              </a:rPr>
              <a:t>Video Tutorials &amp; Quiz</a:t>
            </a:r>
          </a:p>
        </p:txBody>
      </p:sp>
      <p:pic>
        <p:nvPicPr>
          <p:cNvPr id="7" name="Picture 8" descr="A screenshot of a social media post&#10;&#10;Description generated with very high confidence">
            <a:extLst>
              <a:ext uri="{FF2B5EF4-FFF2-40B4-BE49-F238E27FC236}">
                <a16:creationId xmlns:a16="http://schemas.microsoft.com/office/drawing/2014/main" id="{1B8C286D-A56B-400B-95CB-659FBFFF8D38}"/>
              </a:ext>
            </a:extLst>
          </p:cNvPr>
          <p:cNvPicPr>
            <a:picLocks noChangeAspect="1"/>
          </p:cNvPicPr>
          <p:nvPr/>
        </p:nvPicPr>
        <p:blipFill rotWithShape="1">
          <a:blip r:embed="rId3"/>
          <a:srcRect l="-476" t="612" r="25952" b="15290"/>
          <a:stretch/>
        </p:blipFill>
        <p:spPr>
          <a:xfrm>
            <a:off x="212866" y="1520523"/>
            <a:ext cx="3971612" cy="3494216"/>
          </a:xfrm>
          <a:prstGeom prst="rect">
            <a:avLst/>
          </a:prstGeom>
        </p:spPr>
      </p:pic>
      <p:pic>
        <p:nvPicPr>
          <p:cNvPr id="12" name="Picture 12" descr="A screenshot of a social media post&#10;&#10;Description generated with very high confidence">
            <a:extLst>
              <a:ext uri="{FF2B5EF4-FFF2-40B4-BE49-F238E27FC236}">
                <a16:creationId xmlns:a16="http://schemas.microsoft.com/office/drawing/2014/main" id="{4F6C9DA7-68CA-4E37-BFBE-4D9AFD36AC50}"/>
              </a:ext>
            </a:extLst>
          </p:cNvPr>
          <p:cNvPicPr>
            <a:picLocks noChangeAspect="1"/>
          </p:cNvPicPr>
          <p:nvPr/>
        </p:nvPicPr>
        <p:blipFill rotWithShape="1">
          <a:blip r:embed="rId4"/>
          <a:srcRect r="4401" b="333"/>
          <a:stretch/>
        </p:blipFill>
        <p:spPr>
          <a:xfrm>
            <a:off x="4148786" y="1391940"/>
            <a:ext cx="4842613" cy="3702391"/>
          </a:xfrm>
          <a:prstGeom prst="rect">
            <a:avLst/>
          </a:prstGeom>
        </p:spPr>
      </p:pic>
    </p:spTree>
    <p:extLst>
      <p:ext uri="{BB962C8B-B14F-4D97-AF65-F5344CB8AC3E}">
        <p14:creationId xmlns:p14="http://schemas.microsoft.com/office/powerpoint/2010/main" val="24779322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60885" y="274638"/>
            <a:ext cx="6820195" cy="1088495"/>
          </a:xfrm>
        </p:spPr>
        <p:txBody>
          <a:bodyPr/>
          <a:lstStyle/>
          <a:p>
            <a:r>
              <a:rPr lang="en-US" sz="3600">
                <a:solidFill>
                  <a:schemeClr val="tx1"/>
                </a:solidFill>
              </a:rPr>
              <a:t>Online Guidebook</a:t>
            </a:r>
          </a:p>
        </p:txBody>
      </p:sp>
      <p:pic>
        <p:nvPicPr>
          <p:cNvPr id="8" name="Picture 8" descr="A picture containing drawing&#10;&#10;Description generated with very high confidence">
            <a:extLst>
              <a:ext uri="{FF2B5EF4-FFF2-40B4-BE49-F238E27FC236}">
                <a16:creationId xmlns:a16="http://schemas.microsoft.com/office/drawing/2014/main" id="{8E451F84-16F5-41CA-809B-799F18533246}"/>
              </a:ext>
            </a:extLst>
          </p:cNvPr>
          <p:cNvPicPr>
            <a:picLocks noChangeAspect="1"/>
          </p:cNvPicPr>
          <p:nvPr/>
        </p:nvPicPr>
        <p:blipFill>
          <a:blip r:embed="rId3"/>
          <a:stretch>
            <a:fillRect/>
          </a:stretch>
        </p:blipFill>
        <p:spPr>
          <a:xfrm>
            <a:off x="1224516" y="1177551"/>
            <a:ext cx="3221665" cy="4139618"/>
          </a:xfrm>
          <a:prstGeom prst="rect">
            <a:avLst/>
          </a:prstGeom>
        </p:spPr>
      </p:pic>
      <p:pic>
        <p:nvPicPr>
          <p:cNvPr id="12" name="Picture 12" descr="A clock that is on a pole&#10;&#10;Description generated with very high confidence">
            <a:extLst>
              <a:ext uri="{FF2B5EF4-FFF2-40B4-BE49-F238E27FC236}">
                <a16:creationId xmlns:a16="http://schemas.microsoft.com/office/drawing/2014/main" id="{110516F4-8061-4881-8FF1-EB9D2B7A0FD9}"/>
              </a:ext>
            </a:extLst>
          </p:cNvPr>
          <p:cNvPicPr>
            <a:picLocks noGrp="1" noChangeAspect="1"/>
          </p:cNvPicPr>
          <p:nvPr>
            <p:ph idx="1"/>
          </p:nvPr>
        </p:nvPicPr>
        <p:blipFill>
          <a:blip r:embed="rId4"/>
          <a:stretch>
            <a:fillRect/>
          </a:stretch>
        </p:blipFill>
        <p:spPr>
          <a:xfrm>
            <a:off x="4664569" y="1178560"/>
            <a:ext cx="3441306" cy="4169990"/>
          </a:xfrm>
        </p:spPr>
      </p:pic>
    </p:spTree>
    <p:extLst>
      <p:ext uri="{BB962C8B-B14F-4D97-AF65-F5344CB8AC3E}">
        <p14:creationId xmlns:p14="http://schemas.microsoft.com/office/powerpoint/2010/main" val="15733015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2365" y="592784"/>
            <a:ext cx="7687600" cy="646331"/>
          </a:xfrm>
          <a:prstGeom prst="rect">
            <a:avLst/>
          </a:prstGeom>
          <a:noFill/>
        </p:spPr>
        <p:txBody>
          <a:bodyPr wrap="square" rtlCol="0" anchor="t">
            <a:spAutoFit/>
          </a:bodyPr>
          <a:lstStyle/>
          <a:p>
            <a:r>
              <a:rPr lang="en-US" sz="3600" b="1">
                <a:ln w="0"/>
                <a:effectLst>
                  <a:outerShdw blurRad="38100" dist="19050" dir="2700000" algn="tl" rotWithShape="0">
                    <a:schemeClr val="dk1">
                      <a:alpha val="40000"/>
                    </a:schemeClr>
                  </a:outerShdw>
                </a:effectLst>
                <a:cs typeface="BentonSansCond Light"/>
              </a:rPr>
              <a:t>Atlas Checklist</a:t>
            </a:r>
            <a:endParaRPr lang="en-US" sz="3600" b="1">
              <a:ln w="0"/>
              <a:effectLst>
                <a:outerShdw blurRad="38100" dist="19050" dir="2700000" algn="tl" rotWithShape="0">
                  <a:prstClr val="black">
                    <a:alpha val="40000"/>
                  </a:prstClr>
                </a:outerShdw>
              </a:effectLst>
              <a:cs typeface="BentonSansCond Light"/>
            </a:endParaRPr>
          </a:p>
        </p:txBody>
      </p:sp>
      <p:sp>
        <p:nvSpPr>
          <p:cNvPr id="3" name="TextBox 2"/>
          <p:cNvSpPr txBox="1"/>
          <p:nvPr/>
        </p:nvSpPr>
        <p:spPr>
          <a:xfrm>
            <a:off x="302364" y="1178174"/>
            <a:ext cx="8583451" cy="1354217"/>
          </a:xfrm>
          <a:prstGeom prst="rect">
            <a:avLst/>
          </a:prstGeom>
          <a:noFill/>
        </p:spPr>
        <p:txBody>
          <a:bodyPr wrap="square" rtlCol="0" anchor="t">
            <a:spAutoFit/>
          </a:bodyPr>
          <a:lstStyle/>
          <a:p>
            <a:pPr lvl="1">
              <a:spcAft>
                <a:spcPts val="600"/>
              </a:spcAft>
            </a:pPr>
            <a:r>
              <a:rPr lang="en-US" sz="2400">
                <a:latin typeface="BentonSans Regular"/>
              </a:rPr>
              <a:t>	</a:t>
            </a:r>
          </a:p>
          <a:p>
            <a:pPr lvl="1">
              <a:spcAft>
                <a:spcPts val="600"/>
              </a:spcAft>
            </a:pPr>
            <a:r>
              <a:rPr lang="en-US" sz="2400">
                <a:latin typeface="BentonSans Regular"/>
              </a:rPr>
              <a:t>			</a:t>
            </a:r>
          </a:p>
          <a:p>
            <a:pPr lvl="1"/>
            <a:r>
              <a:rPr lang="en-US" sz="2400">
                <a:latin typeface="BentonSans Regular"/>
              </a:rPr>
              <a:t>			</a:t>
            </a:r>
          </a:p>
        </p:txBody>
      </p:sp>
      <p:sp>
        <p:nvSpPr>
          <p:cNvPr id="7" name="Rectangle 6">
            <a:extLst>
              <a:ext uri="{FF2B5EF4-FFF2-40B4-BE49-F238E27FC236}">
                <a16:creationId xmlns:a16="http://schemas.microsoft.com/office/drawing/2014/main" id="{1C524BD4-804B-49F2-984B-CADE61E4E8C1}"/>
              </a:ext>
            </a:extLst>
          </p:cNvPr>
          <p:cNvSpPr/>
          <p:nvPr/>
        </p:nvSpPr>
        <p:spPr>
          <a:xfrm>
            <a:off x="7770549" y="1342909"/>
            <a:ext cx="1071736" cy="22952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4" name="Picture 4" descr="Graphical user interface, text, application, email&#10;&#10;Description automatically generated">
            <a:extLst>
              <a:ext uri="{FF2B5EF4-FFF2-40B4-BE49-F238E27FC236}">
                <a16:creationId xmlns:a16="http://schemas.microsoft.com/office/drawing/2014/main" id="{F2F7E114-3ED4-A5D5-8272-4FF5C0E01176}"/>
              </a:ext>
            </a:extLst>
          </p:cNvPr>
          <p:cNvPicPr>
            <a:picLocks noChangeAspect="1"/>
          </p:cNvPicPr>
          <p:nvPr/>
        </p:nvPicPr>
        <p:blipFill>
          <a:blip r:embed="rId3"/>
          <a:stretch>
            <a:fillRect/>
          </a:stretch>
        </p:blipFill>
        <p:spPr>
          <a:xfrm>
            <a:off x="530116" y="1240460"/>
            <a:ext cx="5738647" cy="4840192"/>
          </a:xfrm>
          <a:prstGeom prst="rect">
            <a:avLst/>
          </a:prstGeom>
        </p:spPr>
      </p:pic>
    </p:spTree>
    <p:extLst>
      <p:ext uri="{BB962C8B-B14F-4D97-AF65-F5344CB8AC3E}">
        <p14:creationId xmlns:p14="http://schemas.microsoft.com/office/powerpoint/2010/main" val="9166180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525305" y="1904035"/>
            <a:ext cx="4382362" cy="4640205"/>
          </a:xfrm>
        </p:spPr>
        <p:txBody>
          <a:bodyPr vert="horz" lIns="91440" tIns="45720" rIns="91440" bIns="45720" rtlCol="0" anchor="t">
            <a:normAutofit/>
          </a:bodyPr>
          <a:lstStyle/>
          <a:p>
            <a:pPr marL="0" indent="0">
              <a:buNone/>
            </a:pPr>
            <a:r>
              <a:rPr lang="en-US">
                <a:solidFill>
                  <a:schemeClr val="tx1"/>
                </a:solidFill>
              </a:rPr>
              <a:t>Gather your immigration documents. </a:t>
            </a:r>
          </a:p>
          <a:p>
            <a:r>
              <a:rPr lang="en-US" b="1">
                <a:solidFill>
                  <a:schemeClr val="tx1"/>
                </a:solidFill>
              </a:rPr>
              <a:t>Passport information</a:t>
            </a:r>
          </a:p>
          <a:p>
            <a:r>
              <a:rPr lang="en-US" b="1">
                <a:solidFill>
                  <a:schemeClr val="tx1"/>
                </a:solidFill>
              </a:rPr>
              <a:t>Visa stamp</a:t>
            </a:r>
          </a:p>
          <a:p>
            <a:r>
              <a:rPr lang="en-US" b="1">
                <a:solidFill>
                  <a:schemeClr val="tx1"/>
                </a:solidFill>
              </a:rPr>
              <a:t>I-20 or DS-2019</a:t>
            </a:r>
          </a:p>
          <a:p>
            <a:r>
              <a:rPr lang="en-US" b="1">
                <a:solidFill>
                  <a:schemeClr val="tx1"/>
                </a:solidFill>
              </a:rPr>
              <a:t>Latest I-94</a:t>
            </a:r>
            <a:br>
              <a:rPr lang="en-US"/>
            </a:br>
            <a:r>
              <a:rPr lang="en-US">
                <a:solidFill>
                  <a:schemeClr val="tx1"/>
                </a:solidFill>
              </a:rPr>
              <a:t>	Download as soon as possible at</a:t>
            </a:r>
            <a:br>
              <a:rPr lang="en-US"/>
            </a:br>
            <a:r>
              <a:rPr lang="en-US" b="1">
                <a:solidFill>
                  <a:srgbClr val="FF0000"/>
                </a:solidFill>
              </a:rPr>
              <a:t>https://i94.cbp.dhs.gov/home</a:t>
            </a:r>
          </a:p>
          <a:p>
            <a:endParaRPr lang="en-US" b="1"/>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b="25722"/>
          <a:stretch/>
        </p:blipFill>
        <p:spPr>
          <a:xfrm>
            <a:off x="4907667" y="1783308"/>
            <a:ext cx="3686089" cy="3194922"/>
          </a:xfrm>
          <a:prstGeom prst="rect">
            <a:avLst/>
          </a:prstGeom>
        </p:spPr>
      </p:pic>
      <p:sp>
        <p:nvSpPr>
          <p:cNvPr id="10" name="Title 1"/>
          <p:cNvSpPr>
            <a:spLocks noGrp="1"/>
          </p:cNvSpPr>
          <p:nvPr>
            <p:ph type="title"/>
          </p:nvPr>
        </p:nvSpPr>
        <p:spPr>
          <a:xfrm>
            <a:off x="450376" y="465276"/>
            <a:ext cx="7797421" cy="1039091"/>
          </a:xfrm>
        </p:spPr>
        <p:txBody>
          <a:bodyPr/>
          <a:lstStyle/>
          <a:p>
            <a:r>
              <a:rPr lang="en-US" sz="3600">
                <a:solidFill>
                  <a:schemeClr val="tx1"/>
                </a:solidFill>
              </a:rPr>
              <a:t>Submit Immigration Documents </a:t>
            </a:r>
          </a:p>
        </p:txBody>
      </p:sp>
    </p:spTree>
    <p:extLst>
      <p:ext uri="{BB962C8B-B14F-4D97-AF65-F5344CB8AC3E}">
        <p14:creationId xmlns:p14="http://schemas.microsoft.com/office/powerpoint/2010/main" val="21495683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0282" y="367553"/>
            <a:ext cx="7055224" cy="646331"/>
          </a:xfrm>
          <a:prstGeom prst="rect">
            <a:avLst/>
          </a:prstGeom>
          <a:noFill/>
        </p:spPr>
        <p:txBody>
          <a:bodyPr wrap="square" lIns="91440" tIns="45720" rIns="91440" bIns="45720" rtlCol="0" anchor="t">
            <a:spAutoFit/>
          </a:bodyPr>
          <a:lstStyle/>
          <a:p>
            <a:pPr algn="ctr"/>
            <a:r>
              <a:rPr lang="en-US" sz="3600" b="1" u="sng">
                <a:solidFill>
                  <a:schemeClr val="bg1"/>
                </a:solidFill>
                <a:latin typeface="+mj-lt"/>
              </a:rPr>
              <a:t>Agenda</a:t>
            </a:r>
            <a:endParaRPr lang="en-US"/>
          </a:p>
        </p:txBody>
      </p:sp>
      <p:sp>
        <p:nvSpPr>
          <p:cNvPr id="3" name="TextBox 2"/>
          <p:cNvSpPr txBox="1"/>
          <p:nvPr/>
        </p:nvSpPr>
        <p:spPr>
          <a:xfrm>
            <a:off x="723331" y="1165412"/>
            <a:ext cx="6815987" cy="5262979"/>
          </a:xfrm>
          <a:prstGeom prst="rect">
            <a:avLst/>
          </a:prstGeom>
          <a:noFill/>
        </p:spPr>
        <p:txBody>
          <a:bodyPr wrap="square" lIns="91440" tIns="45720" rIns="91440" bIns="45720" rtlCol="0" anchor="t">
            <a:spAutoFit/>
          </a:bodyPr>
          <a:lstStyle/>
          <a:p>
            <a:endParaRPr lang="en-US" sz="2400" b="1">
              <a:solidFill>
                <a:schemeClr val="bg1"/>
              </a:solidFill>
              <a:cs typeface="Arial"/>
            </a:endParaRPr>
          </a:p>
          <a:p>
            <a:r>
              <a:rPr lang="en-US" sz="2400" b="1">
                <a:solidFill>
                  <a:schemeClr val="bg1"/>
                </a:solidFill>
                <a:cs typeface="Arial"/>
              </a:rPr>
              <a:t>Introduction</a:t>
            </a:r>
          </a:p>
          <a:p>
            <a:endParaRPr lang="en-US" sz="2400" b="1">
              <a:solidFill>
                <a:schemeClr val="bg1"/>
              </a:solidFill>
              <a:cs typeface="Arial"/>
            </a:endParaRPr>
          </a:p>
          <a:p>
            <a:r>
              <a:rPr lang="en-US" sz="2400" b="1">
                <a:solidFill>
                  <a:schemeClr val="bg1"/>
                </a:solidFill>
                <a:cs typeface="Arial"/>
              </a:rPr>
              <a:t>Admissions Updates </a:t>
            </a:r>
          </a:p>
          <a:p>
            <a:endParaRPr lang="en-US" sz="2400" b="1">
              <a:solidFill>
                <a:schemeClr val="bg1"/>
              </a:solidFill>
              <a:cs typeface="Arial"/>
            </a:endParaRPr>
          </a:p>
          <a:p>
            <a:r>
              <a:rPr lang="en-US" sz="2400" b="1">
                <a:solidFill>
                  <a:schemeClr val="bg1"/>
                </a:solidFill>
                <a:cs typeface="Arial"/>
              </a:rPr>
              <a:t>Sponsored Students </a:t>
            </a:r>
          </a:p>
          <a:p>
            <a:endParaRPr lang="en-US" sz="2400" b="1">
              <a:solidFill>
                <a:schemeClr val="bg1"/>
              </a:solidFill>
              <a:cs typeface="Arial"/>
            </a:endParaRPr>
          </a:p>
          <a:p>
            <a:r>
              <a:rPr lang="en-US" sz="2400" b="1">
                <a:solidFill>
                  <a:schemeClr val="bg1"/>
                </a:solidFill>
                <a:cs typeface="Arial"/>
              </a:rPr>
              <a:t>Orientation Updates</a:t>
            </a:r>
          </a:p>
          <a:p>
            <a:endParaRPr lang="en-US" sz="2400" b="1">
              <a:solidFill>
                <a:schemeClr val="bg1"/>
              </a:solidFill>
              <a:cs typeface="Arial"/>
            </a:endParaRPr>
          </a:p>
          <a:p>
            <a:r>
              <a:rPr lang="en-US" sz="2400" b="1">
                <a:solidFill>
                  <a:schemeClr val="bg1"/>
                </a:solidFill>
                <a:cs typeface="Arial"/>
              </a:rPr>
              <a:t>Immigration &amp; Insurance</a:t>
            </a:r>
          </a:p>
          <a:p>
            <a:endParaRPr lang="en-US" sz="2400" b="1">
              <a:solidFill>
                <a:schemeClr val="bg1"/>
              </a:solidFill>
              <a:cs typeface="Arial"/>
            </a:endParaRPr>
          </a:p>
          <a:p>
            <a:r>
              <a:rPr lang="en-US" sz="2400" b="1">
                <a:solidFill>
                  <a:schemeClr val="bg1"/>
                </a:solidFill>
                <a:cs typeface="Arial"/>
              </a:rPr>
              <a:t>Refugee Taskforce</a:t>
            </a:r>
          </a:p>
          <a:p>
            <a:endParaRPr lang="en-US" sz="2400">
              <a:solidFill>
                <a:schemeClr val="bg1"/>
              </a:solidFill>
              <a:cs typeface="Arial"/>
            </a:endParaRPr>
          </a:p>
          <a:p>
            <a:endParaRPr lang="en-US" sz="2400">
              <a:solidFill>
                <a:schemeClr val="bg1"/>
              </a:solidFill>
              <a:cs typeface="Arial"/>
            </a:endParaRPr>
          </a:p>
        </p:txBody>
      </p:sp>
    </p:spTree>
    <p:extLst>
      <p:ext uri="{BB962C8B-B14F-4D97-AF65-F5344CB8AC3E}">
        <p14:creationId xmlns:p14="http://schemas.microsoft.com/office/powerpoint/2010/main" val="35046177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508518" y="388370"/>
            <a:ext cx="6820195" cy="1088495"/>
          </a:xfrm>
        </p:spPr>
        <p:txBody>
          <a:bodyPr/>
          <a:lstStyle/>
          <a:p>
            <a:r>
              <a:rPr lang="en-US">
                <a:solidFill>
                  <a:schemeClr val="tx1"/>
                </a:solidFill>
              </a:rPr>
              <a:t>Immigration Review</a:t>
            </a:r>
          </a:p>
        </p:txBody>
      </p:sp>
      <p:sp>
        <p:nvSpPr>
          <p:cNvPr id="9" name="Content Placeholder 2"/>
          <p:cNvSpPr>
            <a:spLocks noGrp="1"/>
          </p:cNvSpPr>
          <p:nvPr>
            <p:ph idx="1"/>
          </p:nvPr>
        </p:nvSpPr>
        <p:spPr>
          <a:xfrm>
            <a:off x="457200" y="1566334"/>
            <a:ext cx="8229600" cy="2332104"/>
          </a:xfrm>
        </p:spPr>
        <p:txBody>
          <a:bodyPr vert="horz" lIns="91440" tIns="45720" rIns="91440" bIns="45720" rtlCol="0" anchor="t">
            <a:normAutofit/>
          </a:bodyPr>
          <a:lstStyle/>
          <a:p>
            <a:pPr marL="457200" indent="-457200">
              <a:buClr>
                <a:srgbClr val="808080"/>
              </a:buClr>
              <a:buFont typeface="Arial" panose="020B0604020202020204" pitchFamily="34" charset="0"/>
              <a:buChar char="•"/>
            </a:pPr>
            <a:r>
              <a:rPr lang="en-US">
                <a:solidFill>
                  <a:schemeClr val="tx1"/>
                </a:solidFill>
              </a:rPr>
              <a:t>Students upload documents *after* US arrival via Atlas. </a:t>
            </a:r>
            <a:r>
              <a:rPr lang="en-US">
                <a:solidFill>
                  <a:srgbClr val="1D1C1D"/>
                </a:solidFill>
              </a:rPr>
              <a:t>International Student Advisors</a:t>
            </a:r>
            <a:r>
              <a:rPr lang="en-US">
                <a:solidFill>
                  <a:schemeClr val="tx1"/>
                </a:solidFill>
              </a:rPr>
              <a:t> review documents online after student completes upload (allow 2 business days).  </a:t>
            </a:r>
          </a:p>
          <a:p>
            <a:pPr marL="457200" indent="-457200">
              <a:buFont typeface="Arial" panose="020B0604020202020204" pitchFamily="34" charset="0"/>
              <a:buChar char="•"/>
            </a:pPr>
            <a:r>
              <a:rPr lang="en-US">
                <a:solidFill>
                  <a:schemeClr val="tx1"/>
                </a:solidFill>
              </a:rPr>
              <a:t>Required to be completed before registration hold can be removed. </a:t>
            </a:r>
          </a:p>
          <a:p>
            <a:pPr marL="457200" indent="-457200">
              <a:buFont typeface="Arial" panose="020B0604020202020204" pitchFamily="34" charset="0"/>
              <a:buChar char="•"/>
            </a:pPr>
            <a:r>
              <a:rPr lang="en-US" b="1">
                <a:solidFill>
                  <a:schemeClr val="accent1"/>
                </a:solidFill>
              </a:rPr>
              <a:t>Essential</a:t>
            </a:r>
            <a:r>
              <a:rPr lang="en-US">
                <a:solidFill>
                  <a:schemeClr val="tx1"/>
                </a:solidFill>
              </a:rPr>
              <a:t>: Students complete Immigration Review ASAP upon US arrival.</a:t>
            </a:r>
            <a:r>
              <a:rPr lang="en-US"/>
              <a:t>  </a:t>
            </a:r>
          </a:p>
        </p:txBody>
      </p:sp>
      <p:pic>
        <p:nvPicPr>
          <p:cNvPr id="2" name="Picture 2" descr="A group of people sitting in a room&#10;&#10;Description generated with very high confidence">
            <a:extLst>
              <a:ext uri="{FF2B5EF4-FFF2-40B4-BE49-F238E27FC236}">
                <a16:creationId xmlns:a16="http://schemas.microsoft.com/office/drawing/2014/main" id="{3DB97595-6E0E-4A50-9B76-452003EA2A66}"/>
              </a:ext>
            </a:extLst>
          </p:cNvPr>
          <p:cNvPicPr>
            <a:picLocks noChangeAspect="1"/>
          </p:cNvPicPr>
          <p:nvPr/>
        </p:nvPicPr>
        <p:blipFill>
          <a:blip r:embed="rId3"/>
          <a:stretch>
            <a:fillRect/>
          </a:stretch>
        </p:blipFill>
        <p:spPr>
          <a:xfrm>
            <a:off x="4533130" y="3819988"/>
            <a:ext cx="4029653" cy="2679418"/>
          </a:xfrm>
          <a:prstGeom prst="rect">
            <a:avLst/>
          </a:prstGeom>
        </p:spPr>
      </p:pic>
    </p:spTree>
    <p:extLst>
      <p:ext uri="{BB962C8B-B14F-4D97-AF65-F5344CB8AC3E}">
        <p14:creationId xmlns:p14="http://schemas.microsoft.com/office/powerpoint/2010/main" val="36266174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ctrTitle"/>
          </p:nvPr>
        </p:nvSpPr>
        <p:spPr>
          <a:xfrm>
            <a:off x="530027" y="1012095"/>
            <a:ext cx="8004391" cy="638906"/>
          </a:xfrm>
        </p:spPr>
        <p:txBody>
          <a:bodyPr anchor="ctr">
            <a:normAutofit/>
          </a:bodyPr>
          <a:lstStyle/>
          <a:p>
            <a:r>
              <a:rPr lang="en-US"/>
              <a:t>Submit Final Academic Records</a:t>
            </a:r>
          </a:p>
        </p:txBody>
      </p:sp>
      <p:sp>
        <p:nvSpPr>
          <p:cNvPr id="17" name="Text Placeholder 2">
            <a:extLst>
              <a:ext uri="{FF2B5EF4-FFF2-40B4-BE49-F238E27FC236}">
                <a16:creationId xmlns:a16="http://schemas.microsoft.com/office/drawing/2014/main" id="{9AC5F69A-1D7C-4514-3A30-259CD8FEF12C}"/>
              </a:ext>
            </a:extLst>
          </p:cNvPr>
          <p:cNvSpPr>
            <a:spLocks noGrp="1"/>
          </p:cNvSpPr>
          <p:nvPr>
            <p:ph type="body" sz="quarter" idx="10"/>
          </p:nvPr>
        </p:nvSpPr>
        <p:spPr>
          <a:xfrm>
            <a:off x="5190706" y="237250"/>
            <a:ext cx="3700462" cy="336549"/>
          </a:xfrm>
        </p:spPr>
        <p:txBody>
          <a:bodyPr/>
          <a:lstStyle/>
          <a:p>
            <a:endParaRPr lang="en-US"/>
          </a:p>
        </p:txBody>
      </p:sp>
      <p:graphicFrame>
        <p:nvGraphicFramePr>
          <p:cNvPr id="13" name="Content Placeholder 3">
            <a:extLst>
              <a:ext uri="{FF2B5EF4-FFF2-40B4-BE49-F238E27FC236}">
                <a16:creationId xmlns:a16="http://schemas.microsoft.com/office/drawing/2014/main" id="{715AD98A-87C3-6AE4-A564-2C0ACFA00601}"/>
              </a:ext>
            </a:extLst>
          </p:cNvPr>
          <p:cNvGraphicFramePr>
            <a:graphicFrameLocks noGrp="1"/>
          </p:cNvGraphicFramePr>
          <p:nvPr>
            <p:ph idx="1"/>
            <p:extLst>
              <p:ext uri="{D42A27DB-BD31-4B8C-83A1-F6EECF244321}">
                <p14:modId xmlns:p14="http://schemas.microsoft.com/office/powerpoint/2010/main" val="3024568881"/>
              </p:ext>
            </p:extLst>
          </p:nvPr>
        </p:nvGraphicFramePr>
        <p:xfrm>
          <a:off x="528429" y="1716862"/>
          <a:ext cx="8005989" cy="45904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017325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73C59-B887-0523-2F89-87406DB89913}"/>
              </a:ext>
            </a:extLst>
          </p:cNvPr>
          <p:cNvSpPr>
            <a:spLocks noGrp="1"/>
          </p:cNvSpPr>
          <p:nvPr>
            <p:ph type="title"/>
          </p:nvPr>
        </p:nvSpPr>
        <p:spPr>
          <a:xfrm>
            <a:off x="525304" y="619181"/>
            <a:ext cx="4560579" cy="1039091"/>
          </a:xfrm>
        </p:spPr>
        <p:txBody>
          <a:bodyPr anchor="ctr">
            <a:normAutofit/>
          </a:bodyPr>
          <a:lstStyle/>
          <a:p>
            <a:pPr>
              <a:lnSpc>
                <a:spcPct val="90000"/>
              </a:lnSpc>
            </a:pPr>
            <a:r>
              <a:rPr lang="en-US" sz="2700"/>
              <a:t>TB Testing and Immunization Compliance</a:t>
            </a:r>
          </a:p>
        </p:txBody>
      </p:sp>
      <p:sp>
        <p:nvSpPr>
          <p:cNvPr id="3" name="Content Placeholder 2">
            <a:extLst>
              <a:ext uri="{FF2B5EF4-FFF2-40B4-BE49-F238E27FC236}">
                <a16:creationId xmlns:a16="http://schemas.microsoft.com/office/drawing/2014/main" id="{36709D04-5A8E-5A7E-4013-8FC215BBDD39}"/>
              </a:ext>
            </a:extLst>
          </p:cNvPr>
          <p:cNvSpPr>
            <a:spLocks noGrp="1"/>
          </p:cNvSpPr>
          <p:nvPr>
            <p:ph idx="1"/>
          </p:nvPr>
        </p:nvSpPr>
        <p:spPr>
          <a:xfrm>
            <a:off x="525304" y="1922839"/>
            <a:ext cx="4560579" cy="4169990"/>
          </a:xfrm>
        </p:spPr>
        <p:txBody>
          <a:bodyPr vert="horz" lIns="91440" tIns="45720" rIns="91440" bIns="45720" rtlCol="0" anchor="t">
            <a:normAutofit/>
          </a:bodyPr>
          <a:lstStyle/>
          <a:p>
            <a:pPr>
              <a:buChar char="•"/>
            </a:pPr>
            <a:r>
              <a:rPr lang="en-US"/>
              <a:t>TB Testing is mandatory law</a:t>
            </a:r>
          </a:p>
          <a:p>
            <a:pPr>
              <a:buClr>
                <a:srgbClr val="808080"/>
              </a:buClr>
              <a:buChar char="•"/>
            </a:pPr>
            <a:r>
              <a:rPr lang="en-US"/>
              <a:t>Must be done in United States</a:t>
            </a:r>
          </a:p>
          <a:p>
            <a:pPr>
              <a:buClr>
                <a:srgbClr val="808080"/>
              </a:buClr>
              <a:buChar char="•"/>
            </a:pPr>
            <a:r>
              <a:rPr lang="en-US"/>
              <a:t>Students can make an appointment at the Health Center</a:t>
            </a:r>
          </a:p>
          <a:p>
            <a:pPr>
              <a:buClr>
                <a:srgbClr val="808080"/>
              </a:buClr>
            </a:pPr>
            <a:r>
              <a:rPr lang="en-US"/>
              <a:t>Encourage new students to make an appointment as soon as possible</a:t>
            </a:r>
          </a:p>
        </p:txBody>
      </p:sp>
      <p:pic>
        <p:nvPicPr>
          <p:cNvPr id="8" name="Picture 7" descr="cahealthupdate021323.jpg - Indiana Daily Student">
            <a:extLst>
              <a:ext uri="{FF2B5EF4-FFF2-40B4-BE49-F238E27FC236}">
                <a16:creationId xmlns:a16="http://schemas.microsoft.com/office/drawing/2014/main" id="{C286F80E-50CF-9F5A-85A3-24F2A8B8B982}"/>
              </a:ext>
            </a:extLst>
          </p:cNvPr>
          <p:cNvPicPr>
            <a:picLocks noChangeAspect="1"/>
          </p:cNvPicPr>
          <p:nvPr/>
        </p:nvPicPr>
        <p:blipFill>
          <a:blip r:embed="rId3"/>
          <a:stretch>
            <a:fillRect/>
          </a:stretch>
        </p:blipFill>
        <p:spPr>
          <a:xfrm>
            <a:off x="5376334" y="1345743"/>
            <a:ext cx="3479799" cy="2346180"/>
          </a:xfrm>
          <a:prstGeom prst="rect">
            <a:avLst/>
          </a:prstGeom>
        </p:spPr>
      </p:pic>
      <p:pic>
        <p:nvPicPr>
          <p:cNvPr id="9" name="Picture 8" descr="A group of people posing for a photo&#10;&#10;Description automatically generated">
            <a:extLst>
              <a:ext uri="{FF2B5EF4-FFF2-40B4-BE49-F238E27FC236}">
                <a16:creationId xmlns:a16="http://schemas.microsoft.com/office/drawing/2014/main" id="{DCC58592-41CC-F74D-BCCF-7067E769BD5A}"/>
              </a:ext>
            </a:extLst>
          </p:cNvPr>
          <p:cNvPicPr>
            <a:picLocks noChangeAspect="1"/>
          </p:cNvPicPr>
          <p:nvPr/>
        </p:nvPicPr>
        <p:blipFill>
          <a:blip r:embed="rId4"/>
          <a:stretch>
            <a:fillRect/>
          </a:stretch>
        </p:blipFill>
        <p:spPr>
          <a:xfrm>
            <a:off x="4834466" y="4006058"/>
            <a:ext cx="4191000" cy="2537349"/>
          </a:xfrm>
          <a:prstGeom prst="rect">
            <a:avLst/>
          </a:prstGeom>
        </p:spPr>
      </p:pic>
    </p:spTree>
    <p:extLst>
      <p:ext uri="{BB962C8B-B14F-4D97-AF65-F5344CB8AC3E}">
        <p14:creationId xmlns:p14="http://schemas.microsoft.com/office/powerpoint/2010/main" val="33260684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8397" y="360039"/>
            <a:ext cx="5208433" cy="1039091"/>
          </a:xfrm>
        </p:spPr>
        <p:txBody>
          <a:bodyPr/>
          <a:lstStyle/>
          <a:p>
            <a:r>
              <a:rPr lang="en-US" sz="2800"/>
              <a:t>Examples of Arrival Social Events</a:t>
            </a:r>
          </a:p>
        </p:txBody>
      </p:sp>
      <p:sp>
        <p:nvSpPr>
          <p:cNvPr id="4" name="Content Placeholder 3"/>
          <p:cNvSpPr>
            <a:spLocks noGrp="1"/>
          </p:cNvSpPr>
          <p:nvPr>
            <p:ph idx="1"/>
          </p:nvPr>
        </p:nvSpPr>
        <p:spPr>
          <a:xfrm>
            <a:off x="792532" y="1863711"/>
            <a:ext cx="4495674" cy="2729815"/>
          </a:xfrm>
        </p:spPr>
        <p:txBody>
          <a:bodyPr vert="horz" lIns="91440" tIns="45720" rIns="91440" bIns="45720" rtlCol="0" anchor="t">
            <a:normAutofit/>
          </a:bodyPr>
          <a:lstStyle/>
          <a:p>
            <a:r>
              <a:rPr lang="en-US" sz="2000"/>
              <a:t>Grad-Scholar Welcome Reception</a:t>
            </a:r>
          </a:p>
          <a:p>
            <a:r>
              <a:rPr lang="en-US" sz="2000"/>
              <a:t>Ice Cream Social </a:t>
            </a:r>
            <a:endParaRPr lang="en-US"/>
          </a:p>
          <a:p>
            <a:r>
              <a:rPr lang="en-US" sz="2000"/>
              <a:t>Hoosier Fest (Phones and Banks Resource Fair)  </a:t>
            </a:r>
            <a:endParaRPr lang="en-US"/>
          </a:p>
          <a:p>
            <a:r>
              <a:rPr lang="en-US" sz="2000"/>
              <a:t>Board Game Night</a:t>
            </a:r>
          </a:p>
          <a:p>
            <a:r>
              <a:rPr lang="en-US" sz="2000"/>
              <a:t>Bowling and Billiards with Late Nite</a:t>
            </a:r>
          </a:p>
          <a:p>
            <a:endParaRPr lang="en-US" sz="2000"/>
          </a:p>
          <a:p>
            <a:endParaRPr lang="en-US"/>
          </a:p>
          <a:p>
            <a:pPr marL="0" indent="0">
              <a:buNone/>
            </a:pPr>
            <a:endParaRPr lang="en-US"/>
          </a:p>
        </p:txBody>
      </p:sp>
      <p:pic>
        <p:nvPicPr>
          <p:cNvPr id="5" name="Picture Placeholder 8"/>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2733" r="22733"/>
          <a:stretch/>
        </p:blipFill>
        <p:spPr/>
      </p:pic>
      <p:pic>
        <p:nvPicPr>
          <p:cNvPr id="2" name="Picture Placeholder 5" descr="A group of people posing for the camera&#10;&#10;Description generated with high confidence">
            <a:extLst>
              <a:ext uri="{FF2B5EF4-FFF2-40B4-BE49-F238E27FC236}">
                <a16:creationId xmlns:a16="http://schemas.microsoft.com/office/drawing/2014/main" id="{CCF59E25-0CC3-4629-873C-684FE5109D31}"/>
              </a:ext>
            </a:extLst>
          </p:cNvPr>
          <p:cNvPicPr>
            <a:picLocks noChangeAspect="1"/>
          </p:cNvPicPr>
          <p:nvPr/>
        </p:nvPicPr>
        <p:blipFill rotWithShape="1">
          <a:blip r:embed="rId4">
            <a:extLst>
              <a:ext uri="{28A0092B-C50C-407E-A947-70E740481C1C}">
                <a14:useLocalDpi xmlns:a14="http://schemas.microsoft.com/office/drawing/2010/main" val="0"/>
              </a:ext>
            </a:extLst>
          </a:blip>
          <a:srcRect l="35508" t="-85" r="29766" b="85"/>
          <a:stretch/>
        </p:blipFill>
        <p:spPr>
          <a:xfrm>
            <a:off x="5564910" y="0"/>
            <a:ext cx="3570941" cy="6858000"/>
          </a:xfrm>
          <a:prstGeom prst="rect">
            <a:avLst/>
          </a:prstGeom>
        </p:spPr>
      </p:pic>
    </p:spTree>
    <p:extLst>
      <p:ext uri="{BB962C8B-B14F-4D97-AF65-F5344CB8AC3E}">
        <p14:creationId xmlns:p14="http://schemas.microsoft.com/office/powerpoint/2010/main" val="21935835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2121" y="628436"/>
            <a:ext cx="6050643" cy="1039091"/>
          </a:xfrm>
        </p:spPr>
        <p:txBody>
          <a:bodyPr/>
          <a:lstStyle/>
          <a:p>
            <a:r>
              <a:rPr lang="en-US" sz="2800"/>
              <a:t>Programs After Orientation</a:t>
            </a:r>
            <a:br>
              <a:rPr lang="en-US" sz="2800"/>
            </a:br>
            <a:r>
              <a:rPr lang="en-US" sz="2800"/>
              <a:t> Grad-Scholar Connect </a:t>
            </a:r>
          </a:p>
        </p:txBody>
      </p:sp>
      <p:sp>
        <p:nvSpPr>
          <p:cNvPr id="4" name="Content Placeholder 3"/>
          <p:cNvSpPr>
            <a:spLocks noGrp="1"/>
          </p:cNvSpPr>
          <p:nvPr>
            <p:ph idx="1"/>
          </p:nvPr>
        </p:nvSpPr>
        <p:spPr>
          <a:xfrm>
            <a:off x="525304" y="1922839"/>
            <a:ext cx="4419517" cy="4169990"/>
          </a:xfrm>
        </p:spPr>
        <p:txBody>
          <a:bodyPr vert="horz" lIns="91440" tIns="45720" rIns="91440" bIns="45720" rtlCol="0" anchor="t">
            <a:normAutofit/>
          </a:bodyPr>
          <a:lstStyle/>
          <a:p>
            <a:pPr marL="0" indent="0">
              <a:buNone/>
            </a:pPr>
            <a:r>
              <a:rPr lang="en-US" sz="2000"/>
              <a:t>Grad-Scholar Connect (GSC) gives graduate students, scholars, and their families a place to gather each month.</a:t>
            </a:r>
          </a:p>
          <a:p>
            <a:pPr marL="0" indent="0">
              <a:buNone/>
            </a:pPr>
            <a:endParaRPr lang="en-US" sz="2000"/>
          </a:p>
          <a:p>
            <a:pPr marL="285750" indent="-285750"/>
            <a:r>
              <a:rPr lang="en-US" sz="2000"/>
              <a:t>Outdoor Yoga</a:t>
            </a:r>
          </a:p>
          <a:p>
            <a:pPr marL="285750" indent="-285750"/>
            <a:r>
              <a:rPr lang="en-US" sz="2000"/>
              <a:t>Vision Board Party</a:t>
            </a:r>
          </a:p>
          <a:p>
            <a:pPr marL="285750" indent="-285750"/>
            <a:r>
              <a:rPr lang="en-US" sz="2000"/>
              <a:t>International Trivia Night</a:t>
            </a:r>
          </a:p>
          <a:p>
            <a:pPr marL="285750" indent="-285750"/>
            <a:r>
              <a:rPr lang="en-US" sz="2000"/>
              <a:t>Mocktail Mixology Class</a:t>
            </a:r>
          </a:p>
          <a:p>
            <a:pPr marL="285750" indent="-285750"/>
            <a:r>
              <a:rPr lang="en-US" sz="2000"/>
              <a:t>Karaoke Night</a:t>
            </a:r>
          </a:p>
          <a:p>
            <a:pPr marL="285750" indent="-285750"/>
            <a:r>
              <a:rPr lang="en-US" sz="2000"/>
              <a:t>Indoor Bouldering</a:t>
            </a:r>
          </a:p>
        </p:txBody>
      </p:sp>
      <p:pic>
        <p:nvPicPr>
          <p:cNvPr id="2" name="Picture 1" descr="A group of people doing yoga outside&#10;&#10;Description automatically generated">
            <a:extLst>
              <a:ext uri="{FF2B5EF4-FFF2-40B4-BE49-F238E27FC236}">
                <a16:creationId xmlns:a16="http://schemas.microsoft.com/office/drawing/2014/main" id="{96B8AD64-E036-6F0B-0866-278D67F7B4B3}"/>
              </a:ext>
            </a:extLst>
          </p:cNvPr>
          <p:cNvPicPr>
            <a:picLocks noChangeAspect="1"/>
          </p:cNvPicPr>
          <p:nvPr/>
        </p:nvPicPr>
        <p:blipFill>
          <a:blip r:embed="rId3"/>
          <a:stretch>
            <a:fillRect/>
          </a:stretch>
        </p:blipFill>
        <p:spPr>
          <a:xfrm>
            <a:off x="5120504" y="-1458"/>
            <a:ext cx="4044462" cy="3641866"/>
          </a:xfrm>
          <a:prstGeom prst="rect">
            <a:avLst/>
          </a:prstGeom>
        </p:spPr>
      </p:pic>
      <p:pic>
        <p:nvPicPr>
          <p:cNvPr id="6" name="Picture 5" descr="A group of people sitting around a table holding up a book&#10;&#10;Description automatically generated">
            <a:extLst>
              <a:ext uri="{FF2B5EF4-FFF2-40B4-BE49-F238E27FC236}">
                <a16:creationId xmlns:a16="http://schemas.microsoft.com/office/drawing/2014/main" id="{3C43F78D-278C-A470-51BE-F9BEBA5EEA89}"/>
              </a:ext>
            </a:extLst>
          </p:cNvPr>
          <p:cNvPicPr>
            <a:picLocks noChangeAspect="1"/>
          </p:cNvPicPr>
          <p:nvPr/>
        </p:nvPicPr>
        <p:blipFill>
          <a:blip r:embed="rId4"/>
          <a:stretch>
            <a:fillRect/>
          </a:stretch>
        </p:blipFill>
        <p:spPr>
          <a:xfrm>
            <a:off x="4303604" y="3618728"/>
            <a:ext cx="4858908" cy="3239274"/>
          </a:xfrm>
          <a:prstGeom prst="rect">
            <a:avLst/>
          </a:prstGeom>
        </p:spPr>
      </p:pic>
    </p:spTree>
    <p:extLst>
      <p:ext uri="{BB962C8B-B14F-4D97-AF65-F5344CB8AC3E}">
        <p14:creationId xmlns:p14="http://schemas.microsoft.com/office/powerpoint/2010/main" val="16255416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06294" y="347426"/>
            <a:ext cx="6820195" cy="1088495"/>
          </a:xfrm>
        </p:spPr>
        <p:txBody>
          <a:bodyPr/>
          <a:lstStyle/>
          <a:p>
            <a:r>
              <a:rPr lang="en-US">
                <a:solidFill>
                  <a:schemeClr val="tx1"/>
                </a:solidFill>
              </a:rPr>
              <a:t>Tentative Fall 2025 Schedule</a:t>
            </a:r>
          </a:p>
        </p:txBody>
      </p:sp>
      <p:sp>
        <p:nvSpPr>
          <p:cNvPr id="9" name="Content Placeholder 2"/>
          <p:cNvSpPr>
            <a:spLocks noGrp="1"/>
          </p:cNvSpPr>
          <p:nvPr>
            <p:ph idx="1"/>
          </p:nvPr>
        </p:nvSpPr>
        <p:spPr>
          <a:xfrm>
            <a:off x="480335" y="1461798"/>
            <a:ext cx="8095025" cy="4169990"/>
          </a:xfrm>
        </p:spPr>
        <p:txBody>
          <a:bodyPr vert="horz" lIns="91440" tIns="45720" rIns="91440" bIns="45720" rtlCol="0" anchor="t">
            <a:noAutofit/>
          </a:bodyPr>
          <a:lstStyle/>
          <a:p>
            <a:pPr marL="457200" indent="-457200">
              <a:lnSpc>
                <a:spcPct val="120000"/>
              </a:lnSpc>
              <a:buFont typeface="Arial" panose="020B0604020202020204" pitchFamily="34" charset="0"/>
              <a:buChar char="•"/>
            </a:pPr>
            <a:r>
              <a:rPr lang="en-US">
                <a:solidFill>
                  <a:schemeClr val="tx1"/>
                </a:solidFill>
              </a:rPr>
              <a:t>I-20 Required Arrival Date: </a:t>
            </a:r>
            <a:r>
              <a:rPr lang="en-US"/>
              <a:t>Will follow a similar pattern as in previous years</a:t>
            </a:r>
            <a:endParaRPr lang="en-US">
              <a:solidFill>
                <a:schemeClr val="tx1"/>
              </a:solidFill>
            </a:endParaRPr>
          </a:p>
          <a:p>
            <a:pPr marL="457200" indent="-457200">
              <a:lnSpc>
                <a:spcPct val="120000"/>
              </a:lnSpc>
              <a:buFont typeface="Arial" panose="020B0604020202020204" pitchFamily="34" charset="0"/>
              <a:buChar char="•"/>
            </a:pPr>
            <a:r>
              <a:rPr lang="en-US">
                <a:solidFill>
                  <a:schemeClr val="tx1"/>
                </a:solidFill>
              </a:rPr>
              <a:t>Can arrive to the US as early as 30 days before their required arrival date</a:t>
            </a:r>
          </a:p>
          <a:p>
            <a:pPr marL="457200" indent="-457200">
              <a:lnSpc>
                <a:spcPct val="120000"/>
              </a:lnSpc>
              <a:buFont typeface="Arial" panose="020B0604020202020204" pitchFamily="34" charset="0"/>
              <a:buChar char="•"/>
            </a:pPr>
            <a:r>
              <a:rPr lang="en-US">
                <a:solidFill>
                  <a:schemeClr val="tx1"/>
                </a:solidFill>
              </a:rPr>
              <a:t>Classes begin Monday, August 25</a:t>
            </a:r>
          </a:p>
          <a:p>
            <a:pPr marL="457200" indent="-457200">
              <a:lnSpc>
                <a:spcPct val="120000"/>
              </a:lnSpc>
              <a:buFont typeface="Arial" panose="020B0604020202020204" pitchFamily="34" charset="0"/>
              <a:buChar char="•"/>
            </a:pPr>
            <a:r>
              <a:rPr lang="en-US">
                <a:solidFill>
                  <a:schemeClr val="tx1"/>
                </a:solidFill>
              </a:rPr>
              <a:t>TB testing- please contact the Health Center to schedule block testing to fit with your departmental orientation</a:t>
            </a:r>
          </a:p>
          <a:p>
            <a:pPr marL="457200" indent="-457200">
              <a:lnSpc>
                <a:spcPct val="120000"/>
              </a:lnSpc>
              <a:buFont typeface="Arial" panose="020B0604020202020204" pitchFamily="34" charset="0"/>
              <a:buChar char="•"/>
            </a:pPr>
            <a:r>
              <a:rPr lang="en-US">
                <a:solidFill>
                  <a:schemeClr val="tx1"/>
                </a:solidFill>
              </a:rPr>
              <a:t>Optional social programming  </a:t>
            </a:r>
          </a:p>
        </p:txBody>
      </p:sp>
      <p:pic>
        <p:nvPicPr>
          <p:cNvPr id="2" name="Picture 2" descr="A group of people sitting at a table in front of a crowd&#10;&#10;Description generated with very high confidence">
            <a:extLst>
              <a:ext uri="{FF2B5EF4-FFF2-40B4-BE49-F238E27FC236}">
                <a16:creationId xmlns:a16="http://schemas.microsoft.com/office/drawing/2014/main" id="{DC7B94D3-8336-4D2C-A13B-2CB734728B3D}"/>
              </a:ext>
            </a:extLst>
          </p:cNvPr>
          <p:cNvPicPr>
            <a:picLocks noChangeAspect="1"/>
          </p:cNvPicPr>
          <p:nvPr/>
        </p:nvPicPr>
        <p:blipFill>
          <a:blip r:embed="rId3"/>
          <a:stretch>
            <a:fillRect/>
          </a:stretch>
        </p:blipFill>
        <p:spPr>
          <a:xfrm>
            <a:off x="4273827" y="4199933"/>
            <a:ext cx="4234069" cy="2274762"/>
          </a:xfrm>
          <a:prstGeom prst="rect">
            <a:avLst/>
          </a:prstGeom>
        </p:spPr>
      </p:pic>
    </p:spTree>
    <p:extLst>
      <p:ext uri="{BB962C8B-B14F-4D97-AF65-F5344CB8AC3E}">
        <p14:creationId xmlns:p14="http://schemas.microsoft.com/office/powerpoint/2010/main" val="19406405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693" y="3416048"/>
            <a:ext cx="7903015" cy="494412"/>
          </a:xfrm>
        </p:spPr>
        <p:txBody>
          <a:bodyPr/>
          <a:lstStyle/>
          <a:p>
            <a:r>
              <a:rPr lang="en-US" sz="3600"/>
              <a:t>Immigration &amp; Insurance Updates </a:t>
            </a:r>
            <a:br>
              <a:rPr lang="en-US" sz="3600"/>
            </a:br>
            <a:r>
              <a:rPr lang="en-US" sz="1800" b="0" i="1"/>
              <a:t>Jenny Bowen, Director, International Student Advising</a:t>
            </a:r>
            <a:br>
              <a:rPr lang="en-US" sz="1800" b="0" i="1"/>
            </a:br>
            <a:r>
              <a:rPr lang="en-US" sz="1800" b="0" i="1"/>
              <a:t>Christina Fidel, Director of Client Services</a:t>
            </a:r>
            <a:br>
              <a:rPr lang="en-US" sz="1800" b="0" i="1"/>
            </a:br>
            <a:br>
              <a:rPr lang="en-US" sz="1800" b="0" i="1"/>
            </a:br>
            <a:endParaRPr lang="en-US" sz="1800" b="0" i="1"/>
          </a:p>
        </p:txBody>
      </p:sp>
    </p:spTree>
    <p:extLst>
      <p:ext uri="{BB962C8B-B14F-4D97-AF65-F5344CB8AC3E}">
        <p14:creationId xmlns:p14="http://schemas.microsoft.com/office/powerpoint/2010/main" val="36011150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5CE4C-F5FD-4DD9-94FA-60FDC445FDF7}"/>
              </a:ext>
            </a:extLst>
          </p:cNvPr>
          <p:cNvSpPr>
            <a:spLocks noGrp="1"/>
          </p:cNvSpPr>
          <p:nvPr>
            <p:ph type="ctrTitle"/>
          </p:nvPr>
        </p:nvSpPr>
        <p:spPr/>
        <p:txBody>
          <a:bodyPr/>
          <a:lstStyle/>
          <a:p>
            <a:r>
              <a:rPr lang="en-US"/>
              <a:t>Admit letters</a:t>
            </a:r>
          </a:p>
        </p:txBody>
      </p:sp>
      <p:sp>
        <p:nvSpPr>
          <p:cNvPr id="3" name="Text Placeholder 2">
            <a:extLst>
              <a:ext uri="{FF2B5EF4-FFF2-40B4-BE49-F238E27FC236}">
                <a16:creationId xmlns:a16="http://schemas.microsoft.com/office/drawing/2014/main" id="{AA3E3F16-87F2-40E5-95D5-AA1EA1DDFF47}"/>
              </a:ext>
            </a:extLst>
          </p:cNvPr>
          <p:cNvSpPr>
            <a:spLocks noGrp="1"/>
          </p:cNvSpPr>
          <p:nvPr>
            <p:ph type="body" sz="quarter" idx="10"/>
          </p:nvPr>
        </p:nvSpPr>
        <p:spPr/>
        <p:txBody>
          <a:bodyPr/>
          <a:lstStyle/>
          <a:p>
            <a:endParaRPr lang="en-US"/>
          </a:p>
        </p:txBody>
      </p:sp>
      <p:sp>
        <p:nvSpPr>
          <p:cNvPr id="4" name="Content Placeholder 3">
            <a:extLst>
              <a:ext uri="{FF2B5EF4-FFF2-40B4-BE49-F238E27FC236}">
                <a16:creationId xmlns:a16="http://schemas.microsoft.com/office/drawing/2014/main" id="{87A075BE-807F-45B7-9432-9173BE44B646}"/>
              </a:ext>
            </a:extLst>
          </p:cNvPr>
          <p:cNvSpPr>
            <a:spLocks noGrp="1"/>
          </p:cNvSpPr>
          <p:nvPr>
            <p:ph idx="1"/>
          </p:nvPr>
        </p:nvSpPr>
        <p:spPr>
          <a:xfrm>
            <a:off x="518823" y="1768380"/>
            <a:ext cx="8007282" cy="4443998"/>
          </a:xfrm>
        </p:spPr>
        <p:txBody>
          <a:bodyPr vert="horz" lIns="91440" tIns="45720" rIns="91440" bIns="45720" rtlCol="0" anchor="t">
            <a:normAutofit/>
          </a:bodyPr>
          <a:lstStyle/>
          <a:p>
            <a:pPr>
              <a:spcAft>
                <a:spcPts val="800"/>
              </a:spcAft>
              <a:buClr>
                <a:srgbClr val="808080"/>
              </a:buClr>
              <a:buChar char="•"/>
            </a:pPr>
            <a:r>
              <a:rPr lang="en-US"/>
              <a:t>SAA or similar funding</a:t>
            </a:r>
          </a:p>
          <a:p>
            <a:pPr lvl="1">
              <a:spcAft>
                <a:spcPts val="800"/>
              </a:spcAft>
              <a:buChar char="•"/>
            </a:pPr>
            <a:r>
              <a:rPr lang="en-US" sz="1700"/>
              <a:t>Students limited to 20 hours/week of on-campus work</a:t>
            </a:r>
          </a:p>
          <a:p>
            <a:pPr lvl="2">
              <a:spcAft>
                <a:spcPts val="800"/>
              </a:spcAft>
              <a:buChar char="•"/>
            </a:pPr>
            <a:r>
              <a:rPr lang="en-US" sz="1700"/>
              <a:t>"expected to work </a:t>
            </a:r>
            <a:r>
              <a:rPr lang="en-US" sz="1700" b="1"/>
              <a:t>at least </a:t>
            </a:r>
            <a:r>
              <a:rPr lang="en-US" sz="1700"/>
              <a:t>20 hours/week" is problematic</a:t>
            </a:r>
            <a:endParaRPr lang="en-US"/>
          </a:p>
          <a:p>
            <a:pPr lvl="2">
              <a:spcAft>
                <a:spcPts val="800"/>
              </a:spcAft>
            </a:pPr>
            <a:r>
              <a:rPr lang="en-US" sz="1700"/>
              <a:t>On-campus = IUB only (other campuses need authorization)</a:t>
            </a:r>
          </a:p>
          <a:p>
            <a:pPr lvl="2">
              <a:spcAft>
                <a:spcPts val="800"/>
              </a:spcAft>
            </a:pPr>
            <a:r>
              <a:rPr lang="en-US" sz="1700"/>
              <a:t>If the type of SAA is known, stating that in the letter is helpful</a:t>
            </a:r>
          </a:p>
          <a:p>
            <a:pPr lvl="2">
              <a:spcAft>
                <a:spcPts val="800"/>
              </a:spcAft>
            </a:pPr>
            <a:r>
              <a:rPr lang="en-US" sz="1700"/>
              <a:t>If offering hourly work (vs an SAA), only hours that are guaranteed will be able to be used for I-20 creation</a:t>
            </a:r>
          </a:p>
          <a:p>
            <a:pPr marL="57150" indent="0">
              <a:spcAft>
                <a:spcPts val="800"/>
              </a:spcAft>
              <a:buClr>
                <a:prstClr val="black">
                  <a:lumMod val="50000"/>
                  <a:lumOff val="50000"/>
                </a:prstClr>
              </a:buClr>
              <a:buNone/>
            </a:pPr>
            <a:endParaRPr lang="en-US" sz="600"/>
          </a:p>
          <a:p>
            <a:pPr marL="57150" indent="0">
              <a:spcAft>
                <a:spcPts val="800"/>
              </a:spcAft>
              <a:buClr>
                <a:prstClr val="black">
                  <a:lumMod val="50000"/>
                  <a:lumOff val="50000"/>
                </a:prstClr>
              </a:buClr>
              <a:buNone/>
            </a:pPr>
            <a:endParaRPr lang="en-US" sz="600"/>
          </a:p>
          <a:p>
            <a:pPr>
              <a:spcAft>
                <a:spcPts val="800"/>
              </a:spcAft>
              <a:buClr>
                <a:srgbClr val="808080"/>
              </a:buClr>
              <a:buChar char="•"/>
            </a:pPr>
            <a:r>
              <a:rPr lang="en-US"/>
              <a:t>Program starting in the summer?</a:t>
            </a:r>
          </a:p>
          <a:p>
            <a:pPr lvl="1">
              <a:spcAft>
                <a:spcPts val="800"/>
              </a:spcAft>
              <a:buChar char="•"/>
            </a:pPr>
            <a:r>
              <a:rPr lang="en-US"/>
              <a:t>2nd 8 weeks admission and enrollment </a:t>
            </a:r>
            <a:r>
              <a:rPr lang="en-US" b="1"/>
              <a:t>required</a:t>
            </a:r>
          </a:p>
          <a:p>
            <a:pPr lvl="1">
              <a:spcAft>
                <a:spcPts val="800"/>
              </a:spcAft>
              <a:buChar char="•"/>
            </a:pPr>
            <a:r>
              <a:rPr lang="en-US"/>
              <a:t>In-person (total of 4 </a:t>
            </a:r>
            <a:r>
              <a:rPr lang="en-US" err="1"/>
              <a:t>cr</a:t>
            </a:r>
            <a:r>
              <a:rPr lang="en-US"/>
              <a:t> </a:t>
            </a:r>
            <a:r>
              <a:rPr lang="en-US" err="1"/>
              <a:t>hrs</a:t>
            </a:r>
            <a:r>
              <a:rPr lang="en-US"/>
              <a:t>, and at least one class must be in-person)</a:t>
            </a:r>
          </a:p>
          <a:p>
            <a:pPr lvl="1">
              <a:spcAft>
                <a:spcPts val="800"/>
              </a:spcAft>
              <a:buFont typeface="Arial"/>
              <a:buChar char="•"/>
            </a:pPr>
            <a:r>
              <a:rPr lang="en-US"/>
              <a:t>Enrollment needs to cover the </a:t>
            </a:r>
            <a:r>
              <a:rPr lang="en-US" b="1"/>
              <a:t>entire 2nd 8 weeks</a:t>
            </a:r>
            <a:r>
              <a:rPr lang="en-US"/>
              <a:t> (early June – end July)</a:t>
            </a:r>
          </a:p>
          <a:p>
            <a:pPr lvl="1">
              <a:spcAft>
                <a:spcPts val="800"/>
              </a:spcAft>
              <a:buFont typeface="Arial"/>
              <a:buChar char="•"/>
            </a:pPr>
            <a:endParaRPr lang="en-US"/>
          </a:p>
          <a:p>
            <a:pPr marL="0" indent="0">
              <a:spcAft>
                <a:spcPts val="800"/>
              </a:spcAft>
              <a:buClr>
                <a:srgbClr val="808080"/>
              </a:buClr>
              <a:buNone/>
            </a:pPr>
            <a:endParaRPr lang="en-US" sz="1700"/>
          </a:p>
        </p:txBody>
      </p:sp>
      <p:pic>
        <p:nvPicPr>
          <p:cNvPr id="5" name="Picture 5" descr="Car Traffic Road · Free vector graphic on Pixabay">
            <a:extLst>
              <a:ext uri="{FF2B5EF4-FFF2-40B4-BE49-F238E27FC236}">
                <a16:creationId xmlns:a16="http://schemas.microsoft.com/office/drawing/2014/main" id="{892BFF9B-FB27-46C8-D8DD-4736E6230108}"/>
              </a:ext>
            </a:extLst>
          </p:cNvPr>
          <p:cNvPicPr>
            <a:picLocks noChangeAspect="1"/>
          </p:cNvPicPr>
          <p:nvPr/>
        </p:nvPicPr>
        <p:blipFill>
          <a:blip r:embed="rId3"/>
          <a:stretch>
            <a:fillRect/>
          </a:stretch>
        </p:blipFill>
        <p:spPr>
          <a:xfrm>
            <a:off x="5871737" y="92042"/>
            <a:ext cx="2743200" cy="1371600"/>
          </a:xfrm>
          <a:prstGeom prst="rect">
            <a:avLst/>
          </a:prstGeom>
        </p:spPr>
      </p:pic>
    </p:spTree>
    <p:extLst>
      <p:ext uri="{BB962C8B-B14F-4D97-AF65-F5344CB8AC3E}">
        <p14:creationId xmlns:p14="http://schemas.microsoft.com/office/powerpoint/2010/main" val="36553989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36CF7-08E7-470B-AEB9-8FD5EBBE2146}"/>
              </a:ext>
            </a:extLst>
          </p:cNvPr>
          <p:cNvSpPr>
            <a:spLocks noGrp="1"/>
          </p:cNvSpPr>
          <p:nvPr>
            <p:ph type="ctrTitle"/>
          </p:nvPr>
        </p:nvSpPr>
        <p:spPr/>
        <p:txBody>
          <a:bodyPr/>
          <a:lstStyle/>
          <a:p>
            <a:r>
              <a:rPr lang="en-US"/>
              <a:t>Full Funding (SAA, Fellowship, etc.)</a:t>
            </a:r>
          </a:p>
        </p:txBody>
      </p:sp>
      <p:sp>
        <p:nvSpPr>
          <p:cNvPr id="3" name="Text Placeholder 2">
            <a:extLst>
              <a:ext uri="{FF2B5EF4-FFF2-40B4-BE49-F238E27FC236}">
                <a16:creationId xmlns:a16="http://schemas.microsoft.com/office/drawing/2014/main" id="{2841364F-6944-4429-AD5A-F736B0B03EEC}"/>
              </a:ext>
            </a:extLst>
          </p:cNvPr>
          <p:cNvSpPr>
            <a:spLocks noGrp="1"/>
          </p:cNvSpPr>
          <p:nvPr>
            <p:ph type="body" sz="quarter" idx="10"/>
          </p:nvPr>
        </p:nvSpPr>
        <p:spPr/>
        <p:txBody>
          <a:bodyPr/>
          <a:lstStyle/>
          <a:p>
            <a:endParaRPr lang="en-US"/>
          </a:p>
        </p:txBody>
      </p:sp>
      <p:sp>
        <p:nvSpPr>
          <p:cNvPr id="4" name="Content Placeholder 3">
            <a:extLst>
              <a:ext uri="{FF2B5EF4-FFF2-40B4-BE49-F238E27FC236}">
                <a16:creationId xmlns:a16="http://schemas.microsoft.com/office/drawing/2014/main" id="{475EDA60-9952-4A4C-9CBA-820284AE22BD}"/>
              </a:ext>
            </a:extLst>
          </p:cNvPr>
          <p:cNvSpPr>
            <a:spLocks noGrp="1"/>
          </p:cNvSpPr>
          <p:nvPr>
            <p:ph idx="1"/>
          </p:nvPr>
        </p:nvSpPr>
        <p:spPr/>
        <p:txBody>
          <a:bodyPr vert="horz" lIns="91440" tIns="45720" rIns="91440" bIns="45720" rtlCol="0" anchor="t">
            <a:noAutofit/>
          </a:bodyPr>
          <a:lstStyle/>
          <a:p>
            <a:pPr marL="285750" indent="-285750">
              <a:buFont typeface="Arial"/>
              <a:buChar char="•"/>
            </a:pPr>
            <a:r>
              <a:rPr lang="en-US" sz="2400"/>
              <a:t>Did you offer funding?</a:t>
            </a:r>
          </a:p>
          <a:p>
            <a:pPr marL="685800" lvl="1">
              <a:buFont typeface="Arial"/>
              <a:buChar char="•"/>
            </a:pPr>
            <a:r>
              <a:rPr lang="en-US" sz="2400"/>
              <a:t>Please fill out the "Student Confirmation: Graduate Department" e-form to let us know if the student accepted it</a:t>
            </a:r>
          </a:p>
          <a:p>
            <a:pPr marL="685800" lvl="1">
              <a:spcAft>
                <a:spcPts val="500"/>
              </a:spcAft>
              <a:buFont typeface="Arial"/>
              <a:buChar char="•"/>
            </a:pPr>
            <a:r>
              <a:rPr lang="en-US" sz="2400"/>
              <a:t>Full funding (student shows no additional financial documentation, unless bringing dependents): </a:t>
            </a:r>
          </a:p>
          <a:p>
            <a:pPr marL="1085850" lvl="2">
              <a:spcAft>
                <a:spcPts val="100"/>
              </a:spcAft>
              <a:buFont typeface="Wingdings"/>
              <a:buChar char="§"/>
            </a:pPr>
            <a:r>
              <a:rPr lang="en-US" sz="2200"/>
              <a:t>full tuition remission/fees </a:t>
            </a:r>
          </a:p>
          <a:p>
            <a:pPr marL="1085850" lvl="2">
              <a:spcAft>
                <a:spcPts val="100"/>
              </a:spcAft>
              <a:buFont typeface="Wingdings"/>
              <a:buChar char="§"/>
            </a:pPr>
            <a:r>
              <a:rPr lang="en-US" sz="2200"/>
              <a:t>stipend</a:t>
            </a:r>
          </a:p>
          <a:p>
            <a:pPr marL="1085850" lvl="2">
              <a:spcAft>
                <a:spcPts val="100"/>
              </a:spcAft>
              <a:buFont typeface="Wingdings"/>
              <a:buChar char="§"/>
            </a:pPr>
            <a:r>
              <a:rPr lang="en-US" sz="2200"/>
              <a:t>health insurance </a:t>
            </a:r>
          </a:p>
        </p:txBody>
      </p:sp>
    </p:spTree>
    <p:extLst>
      <p:ext uri="{BB962C8B-B14F-4D97-AF65-F5344CB8AC3E}">
        <p14:creationId xmlns:p14="http://schemas.microsoft.com/office/powerpoint/2010/main" val="13523234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14DE6-2DAF-BD08-4E6A-868FEF3B12E2}"/>
              </a:ext>
            </a:extLst>
          </p:cNvPr>
          <p:cNvSpPr>
            <a:spLocks noGrp="1"/>
          </p:cNvSpPr>
          <p:nvPr>
            <p:ph type="ctrTitle"/>
          </p:nvPr>
        </p:nvSpPr>
        <p:spPr/>
        <p:txBody>
          <a:bodyPr/>
          <a:lstStyle/>
          <a:p>
            <a:r>
              <a:rPr lang="en-US"/>
              <a:t>Admissions-adjacent</a:t>
            </a:r>
          </a:p>
        </p:txBody>
      </p:sp>
      <p:sp>
        <p:nvSpPr>
          <p:cNvPr id="3" name="Text Placeholder 2">
            <a:extLst>
              <a:ext uri="{FF2B5EF4-FFF2-40B4-BE49-F238E27FC236}">
                <a16:creationId xmlns:a16="http://schemas.microsoft.com/office/drawing/2014/main" id="{5AF01B7E-3DD2-F129-CC39-B56618C3E04E}"/>
              </a:ext>
            </a:extLst>
          </p:cNvPr>
          <p:cNvSpPr>
            <a:spLocks noGrp="1"/>
          </p:cNvSpPr>
          <p:nvPr>
            <p:ph type="body" sz="quarter" idx="10"/>
          </p:nvPr>
        </p:nvSpPr>
        <p:spPr/>
        <p:txBody>
          <a:bodyPr/>
          <a:lstStyle/>
          <a:p>
            <a:endParaRPr lang="en-US"/>
          </a:p>
        </p:txBody>
      </p:sp>
      <p:sp>
        <p:nvSpPr>
          <p:cNvPr id="4" name="Content Placeholder 3">
            <a:extLst>
              <a:ext uri="{FF2B5EF4-FFF2-40B4-BE49-F238E27FC236}">
                <a16:creationId xmlns:a16="http://schemas.microsoft.com/office/drawing/2014/main" id="{19E2BEE0-8CEB-B515-6527-7BDDAE570821}"/>
              </a:ext>
            </a:extLst>
          </p:cNvPr>
          <p:cNvSpPr>
            <a:spLocks noGrp="1"/>
          </p:cNvSpPr>
          <p:nvPr>
            <p:ph idx="1"/>
          </p:nvPr>
        </p:nvSpPr>
        <p:spPr>
          <a:xfrm>
            <a:off x="526246" y="1657049"/>
            <a:ext cx="7998276" cy="4716041"/>
          </a:xfrm>
        </p:spPr>
        <p:txBody>
          <a:bodyPr vert="horz" lIns="91440" tIns="45720" rIns="91440" bIns="45720" rtlCol="0" anchor="t">
            <a:noAutofit/>
          </a:bodyPr>
          <a:lstStyle/>
          <a:p>
            <a:pPr marL="285750" indent="-285750">
              <a:buFont typeface="Arial"/>
              <a:buChar char="•"/>
            </a:pPr>
            <a:r>
              <a:rPr lang="en-US" sz="2200"/>
              <a:t>Current students changing programs within the department/moving from one department to another, need a new immigration document. </a:t>
            </a:r>
            <a:r>
              <a:rPr lang="en-US" sz="2000"/>
              <a:t>(OIS can provide some sample language for admission letters, if that's helpful!)</a:t>
            </a:r>
          </a:p>
          <a:p>
            <a:pPr marL="285750" indent="-285750">
              <a:buClr>
                <a:srgbClr val="808080"/>
              </a:buClr>
              <a:buFont typeface="Arial"/>
              <a:buChar char="•"/>
            </a:pPr>
            <a:r>
              <a:rPr lang="en-US" sz="2200"/>
              <a:t>If your student will need J-1 status, we will need an official English proficiency score</a:t>
            </a:r>
          </a:p>
          <a:p>
            <a:pPr marL="285750" indent="-285750">
              <a:buClr>
                <a:srgbClr val="808080"/>
              </a:buClr>
              <a:buFont typeface="Arial"/>
              <a:buChar char="•"/>
            </a:pPr>
            <a:r>
              <a:rPr lang="en-US" sz="2200"/>
              <a:t>Students admitted for spring 2025 will be asked to arrive on January 8, 2025 (classes start on Jan 13)</a:t>
            </a:r>
          </a:p>
          <a:p>
            <a:pPr marL="285750" indent="-285750">
              <a:buClr>
                <a:srgbClr val="808080"/>
              </a:buClr>
              <a:buFont typeface="Arial"/>
              <a:buChar char="•"/>
            </a:pPr>
            <a:r>
              <a:rPr lang="en-US" sz="2200"/>
              <a:t>Demonstrating non-immigrant intent - </a:t>
            </a:r>
            <a:r>
              <a:rPr lang="en-US" sz="2200">
                <a:hlinkClick r:id="rId2"/>
              </a:rPr>
              <a:t>NAFSA's 10 Points to Remember When Applying for a Student Visa</a:t>
            </a:r>
            <a:endParaRPr lang="en-US" sz="2200"/>
          </a:p>
          <a:p>
            <a:pPr marL="285750" indent="-285750">
              <a:buClr>
                <a:srgbClr val="808080"/>
              </a:buClr>
              <a:buFont typeface="Arial"/>
              <a:buChar char="•"/>
            </a:pPr>
            <a:r>
              <a:rPr lang="en-US" sz="2200"/>
              <a:t>OIS outreach about program changes (summer!)</a:t>
            </a:r>
          </a:p>
        </p:txBody>
      </p:sp>
    </p:spTree>
    <p:extLst>
      <p:ext uri="{BB962C8B-B14F-4D97-AF65-F5344CB8AC3E}">
        <p14:creationId xmlns:p14="http://schemas.microsoft.com/office/powerpoint/2010/main" val="2970166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694" y="3425012"/>
            <a:ext cx="7465870" cy="485448"/>
          </a:xfrm>
        </p:spPr>
        <p:txBody>
          <a:bodyPr/>
          <a:lstStyle/>
          <a:p>
            <a:r>
              <a:rPr lang="en-US" sz="3600">
                <a:latin typeface="+mj-lt"/>
              </a:rPr>
              <a:t>IU Global Introduction</a:t>
            </a:r>
            <a:br>
              <a:rPr lang="en-US" sz="3600"/>
            </a:br>
            <a:r>
              <a:rPr lang="en-US" sz="1800" b="0" i="1"/>
              <a:t>John Wilkerson, Associate Vice President of International Services</a:t>
            </a:r>
            <a:br>
              <a:rPr lang="en-US" sz="1800" b="0" i="1"/>
            </a:br>
            <a:br>
              <a:rPr lang="en-US" sz="1800" b="0" i="1"/>
            </a:br>
            <a:endParaRPr lang="en-US" sz="1800" b="0" i="1"/>
          </a:p>
        </p:txBody>
      </p:sp>
    </p:spTree>
    <p:extLst>
      <p:ext uri="{BB962C8B-B14F-4D97-AF65-F5344CB8AC3E}">
        <p14:creationId xmlns:p14="http://schemas.microsoft.com/office/powerpoint/2010/main" val="2995123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51709-5C9E-90BC-2A32-50E2D7A0745F}"/>
              </a:ext>
            </a:extLst>
          </p:cNvPr>
          <p:cNvSpPr>
            <a:spLocks noGrp="1"/>
          </p:cNvSpPr>
          <p:nvPr>
            <p:ph type="ctrTitle"/>
          </p:nvPr>
        </p:nvSpPr>
        <p:spPr>
          <a:xfrm>
            <a:off x="530027" y="877095"/>
            <a:ext cx="8004391" cy="638906"/>
          </a:xfrm>
        </p:spPr>
        <p:txBody>
          <a:bodyPr/>
          <a:lstStyle/>
          <a:p>
            <a:r>
              <a:rPr lang="en-US"/>
              <a:t>A few other details</a:t>
            </a:r>
            <a:endParaRPr lang="en-US" b="0"/>
          </a:p>
          <a:p>
            <a:endParaRPr lang="en-US"/>
          </a:p>
        </p:txBody>
      </p:sp>
      <p:sp>
        <p:nvSpPr>
          <p:cNvPr id="3" name="Text Placeholder 2">
            <a:extLst>
              <a:ext uri="{FF2B5EF4-FFF2-40B4-BE49-F238E27FC236}">
                <a16:creationId xmlns:a16="http://schemas.microsoft.com/office/drawing/2014/main" id="{05D28EA6-6EE1-39E2-0CEF-92DD4E2AFA26}"/>
              </a:ext>
            </a:extLst>
          </p:cNvPr>
          <p:cNvSpPr>
            <a:spLocks noGrp="1"/>
          </p:cNvSpPr>
          <p:nvPr>
            <p:ph type="body" sz="quarter" idx="10"/>
          </p:nvPr>
        </p:nvSpPr>
        <p:spPr/>
        <p:txBody>
          <a:bodyPr/>
          <a:lstStyle/>
          <a:p>
            <a:endParaRPr lang="en-US"/>
          </a:p>
        </p:txBody>
      </p:sp>
      <p:sp>
        <p:nvSpPr>
          <p:cNvPr id="4" name="Content Placeholder 3">
            <a:extLst>
              <a:ext uri="{FF2B5EF4-FFF2-40B4-BE49-F238E27FC236}">
                <a16:creationId xmlns:a16="http://schemas.microsoft.com/office/drawing/2014/main" id="{526727D3-1699-07E5-0AAE-C4B6D1C5D3CF}"/>
              </a:ext>
            </a:extLst>
          </p:cNvPr>
          <p:cNvSpPr>
            <a:spLocks noGrp="1"/>
          </p:cNvSpPr>
          <p:nvPr>
            <p:ph idx="1"/>
          </p:nvPr>
        </p:nvSpPr>
        <p:spPr>
          <a:xfrm>
            <a:off x="526081" y="1591570"/>
            <a:ext cx="8008337" cy="4504430"/>
          </a:xfrm>
        </p:spPr>
        <p:txBody>
          <a:bodyPr vert="horz" lIns="91440" tIns="45720" rIns="91440" bIns="45720" rtlCol="0" anchor="t">
            <a:normAutofit/>
          </a:bodyPr>
          <a:lstStyle/>
          <a:p>
            <a:pPr marL="0" indent="0">
              <a:spcAft>
                <a:spcPts val="0"/>
              </a:spcAft>
              <a:buNone/>
            </a:pPr>
            <a:r>
              <a:rPr lang="en-US">
                <a:solidFill>
                  <a:schemeClr val="tx1"/>
                </a:solidFill>
              </a:rPr>
              <a:t>A19 holds – take effect in the second week of classes</a:t>
            </a:r>
          </a:p>
          <a:p>
            <a:pPr lvl="1">
              <a:spcAft>
                <a:spcPts val="0"/>
              </a:spcAft>
              <a:buChar char="•"/>
            </a:pPr>
            <a:r>
              <a:rPr lang="en-US">
                <a:solidFill>
                  <a:schemeClr val="tx1"/>
                </a:solidFill>
              </a:rPr>
              <a:t>New students (including students who have taken a break and are returning)</a:t>
            </a:r>
          </a:p>
          <a:p>
            <a:pPr lvl="1">
              <a:spcAft>
                <a:spcPts val="0"/>
              </a:spcAft>
              <a:buFont typeface="Arial,Sans-Serif"/>
              <a:buChar char="•"/>
            </a:pPr>
            <a:r>
              <a:rPr lang="en-US">
                <a:solidFill>
                  <a:schemeClr val="tx1"/>
                </a:solidFill>
              </a:rPr>
              <a:t>Need to do Pre-Arrival Checklist (through Immigration Review!) upon arrival to U.S. (A19); </a:t>
            </a:r>
            <a:r>
              <a:rPr lang="en-US" b="1">
                <a:solidFill>
                  <a:schemeClr val="tx1"/>
                </a:solidFill>
              </a:rPr>
              <a:t>hard CAS interrupt starts on 1/20/2025</a:t>
            </a:r>
          </a:p>
          <a:p>
            <a:pPr lvl="1">
              <a:spcAft>
                <a:spcPts val="0"/>
              </a:spcAft>
              <a:buFont typeface="Arial,Sans-Serif"/>
              <a:buChar char="•"/>
            </a:pPr>
            <a:r>
              <a:rPr lang="en-US" b="1">
                <a:solidFill>
                  <a:schemeClr val="tx1"/>
                </a:solidFill>
              </a:rPr>
              <a:t>Late arrival? Consider dropping classes on or before January 9.</a:t>
            </a:r>
          </a:p>
          <a:p>
            <a:pPr lvl="1">
              <a:spcAft>
                <a:spcPts val="0"/>
              </a:spcAft>
              <a:buFont typeface="Arial,Sans-Serif"/>
              <a:buChar char="•"/>
            </a:pPr>
            <a:endParaRPr lang="en-US" sz="1500" b="1">
              <a:solidFill>
                <a:schemeClr val="tx1"/>
              </a:solidFill>
            </a:endParaRPr>
          </a:p>
          <a:p>
            <a:pPr lvl="1">
              <a:spcAft>
                <a:spcPts val="0"/>
              </a:spcAft>
              <a:buFont typeface="Arial,Sans-Serif"/>
              <a:buChar char="•"/>
            </a:pPr>
            <a:endParaRPr lang="en-US" sz="1500" b="1">
              <a:solidFill>
                <a:schemeClr val="tx1"/>
              </a:solidFill>
            </a:endParaRPr>
          </a:p>
          <a:p>
            <a:pPr marL="57150" indent="0">
              <a:spcAft>
                <a:spcPts val="0"/>
              </a:spcAft>
              <a:buNone/>
            </a:pPr>
            <a:r>
              <a:rPr lang="en-US">
                <a:solidFill>
                  <a:schemeClr val="tx1"/>
                </a:solidFill>
              </a:rPr>
              <a:t>Enrollment requirements</a:t>
            </a:r>
          </a:p>
          <a:p>
            <a:pPr marL="628650">
              <a:spcAft>
                <a:spcPts val="0"/>
              </a:spcAft>
              <a:buClr>
                <a:srgbClr val="808080"/>
              </a:buClr>
              <a:buFont typeface="Arial,Sans-Serif"/>
              <a:buChar char="•"/>
            </a:pPr>
            <a:r>
              <a:rPr lang="en-US" sz="1600">
                <a:solidFill>
                  <a:schemeClr val="tx1"/>
                </a:solidFill>
              </a:rPr>
              <a:t>Online enrollment is limited – only 3 credit hours of online classes can count towards full-time enrollment. </a:t>
            </a:r>
          </a:p>
          <a:p>
            <a:pPr marL="628650">
              <a:spcAft>
                <a:spcPts val="0"/>
              </a:spcAft>
              <a:buClr>
                <a:srgbClr val="808080"/>
              </a:buClr>
              <a:buFont typeface="Arial,Sans-Serif"/>
              <a:buChar char="•"/>
            </a:pPr>
            <a:r>
              <a:rPr lang="en-US" sz="1600">
                <a:solidFill>
                  <a:schemeClr val="tx1"/>
                </a:solidFill>
              </a:rPr>
              <a:t>In-person classes are coded as P [In Person (0-25% online education)] or HY [Hybrid-On Campus and Online (25-75% online education, remainder is face to face)], and in some cases, IS or IN. </a:t>
            </a:r>
          </a:p>
          <a:p>
            <a:pPr marL="628650">
              <a:spcAft>
                <a:spcPts val="0"/>
              </a:spcAft>
              <a:buClr>
                <a:srgbClr val="808080"/>
              </a:buClr>
              <a:buFont typeface="Arial,Sans-Serif"/>
              <a:buChar char="•"/>
            </a:pPr>
            <a:r>
              <a:rPr lang="en-US" sz="1600">
                <a:solidFill>
                  <a:schemeClr val="tx1"/>
                </a:solidFill>
              </a:rPr>
              <a:t>13 week classes can be tricky, unless student is also enrolled in full semester classes </a:t>
            </a:r>
          </a:p>
          <a:p>
            <a:pPr lvl="1">
              <a:spcAft>
                <a:spcPts val="0"/>
              </a:spcAft>
              <a:buFont typeface="Arial,Sans-Serif"/>
              <a:buChar char="•"/>
            </a:pPr>
            <a:r>
              <a:rPr lang="en-US" sz="1400">
                <a:solidFill>
                  <a:schemeClr val="tx1"/>
                </a:solidFill>
              </a:rPr>
              <a:t>Remember that 30 weeks of in-person enrollment are needed for a student to be eligible for CPT/OPT.</a:t>
            </a:r>
          </a:p>
          <a:p>
            <a:pPr marL="57150" indent="0">
              <a:spcAft>
                <a:spcPts val="0"/>
              </a:spcAft>
              <a:buClr>
                <a:prstClr val="black">
                  <a:lumMod val="50000"/>
                  <a:lumOff val="50000"/>
                </a:prstClr>
              </a:buClr>
              <a:buFont typeface="+mj-lt"/>
              <a:buNone/>
            </a:pPr>
            <a:endParaRPr lang="en-US" sz="1700">
              <a:solidFill>
                <a:schemeClr val="tx1"/>
              </a:solidFill>
            </a:endParaRPr>
          </a:p>
          <a:p>
            <a:pPr marL="457200" lvl="1" indent="0">
              <a:spcAft>
                <a:spcPts val="0"/>
              </a:spcAft>
              <a:buNone/>
            </a:pPr>
            <a:endParaRPr lang="en-US" sz="1500" b="1">
              <a:solidFill>
                <a:schemeClr val="tx1"/>
              </a:solidFill>
            </a:endParaRPr>
          </a:p>
        </p:txBody>
      </p:sp>
    </p:spTree>
    <p:extLst>
      <p:ext uri="{BB962C8B-B14F-4D97-AF65-F5344CB8AC3E}">
        <p14:creationId xmlns:p14="http://schemas.microsoft.com/office/powerpoint/2010/main" val="36214129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1BF02-57ED-4A77-B151-D84177C4AA8E}"/>
              </a:ext>
            </a:extLst>
          </p:cNvPr>
          <p:cNvSpPr>
            <a:spLocks noGrp="1"/>
          </p:cNvSpPr>
          <p:nvPr>
            <p:ph type="ctrTitle"/>
          </p:nvPr>
        </p:nvSpPr>
        <p:spPr/>
        <p:txBody>
          <a:bodyPr/>
          <a:lstStyle/>
          <a:p>
            <a:r>
              <a:rPr lang="en-US"/>
              <a:t>A few other details, continued</a:t>
            </a:r>
          </a:p>
        </p:txBody>
      </p:sp>
      <p:sp>
        <p:nvSpPr>
          <p:cNvPr id="3" name="Text Placeholder 2">
            <a:extLst>
              <a:ext uri="{FF2B5EF4-FFF2-40B4-BE49-F238E27FC236}">
                <a16:creationId xmlns:a16="http://schemas.microsoft.com/office/drawing/2014/main" id="{29316D3E-92FE-410A-8A85-238F2B5A35ED}"/>
              </a:ext>
            </a:extLst>
          </p:cNvPr>
          <p:cNvSpPr>
            <a:spLocks noGrp="1"/>
          </p:cNvSpPr>
          <p:nvPr>
            <p:ph type="body" sz="quarter" idx="10"/>
          </p:nvPr>
        </p:nvSpPr>
        <p:spPr/>
        <p:txBody>
          <a:bodyPr/>
          <a:lstStyle/>
          <a:p>
            <a:endParaRPr lang="en-US"/>
          </a:p>
        </p:txBody>
      </p:sp>
      <p:sp>
        <p:nvSpPr>
          <p:cNvPr id="4" name="Content Placeholder 3">
            <a:extLst>
              <a:ext uri="{FF2B5EF4-FFF2-40B4-BE49-F238E27FC236}">
                <a16:creationId xmlns:a16="http://schemas.microsoft.com/office/drawing/2014/main" id="{CF8775CD-1DA1-4E91-9A2F-45EC2F709773}"/>
              </a:ext>
            </a:extLst>
          </p:cNvPr>
          <p:cNvSpPr>
            <a:spLocks noGrp="1"/>
          </p:cNvSpPr>
          <p:nvPr>
            <p:ph idx="1"/>
          </p:nvPr>
        </p:nvSpPr>
        <p:spPr>
          <a:xfrm>
            <a:off x="453510" y="1714940"/>
            <a:ext cx="8015594" cy="4119802"/>
          </a:xfrm>
        </p:spPr>
        <p:txBody>
          <a:bodyPr vert="horz" lIns="91440" tIns="45720" rIns="91440" bIns="45720" rtlCol="0" anchor="t">
            <a:normAutofit lnSpcReduction="10000"/>
          </a:bodyPr>
          <a:lstStyle/>
          <a:p>
            <a:pPr marL="0" indent="0">
              <a:spcBef>
                <a:spcPts val="800"/>
              </a:spcBef>
              <a:spcAft>
                <a:spcPts val="0"/>
              </a:spcAft>
              <a:buClr>
                <a:srgbClr val="808080"/>
              </a:buClr>
              <a:buNone/>
            </a:pPr>
            <a:r>
              <a:rPr lang="en-US">
                <a:solidFill>
                  <a:schemeClr val="tx1"/>
                </a:solidFill>
              </a:rPr>
              <a:t>Reminders about continuing students</a:t>
            </a:r>
          </a:p>
          <a:p>
            <a:pPr lvl="1">
              <a:spcBef>
                <a:spcPts val="800"/>
              </a:spcBef>
              <a:spcAft>
                <a:spcPts val="0"/>
              </a:spcAft>
              <a:buChar char="•"/>
            </a:pPr>
            <a:r>
              <a:rPr lang="en-US">
                <a:solidFill>
                  <a:schemeClr val="tx1"/>
                </a:solidFill>
              </a:rPr>
              <a:t>On-campus work authorization – 20 hours/week until 12/20; winter break (12/21/2024 - 1/12/2025), then 20 hours/week from 1/13/2025 (IUB only!)</a:t>
            </a:r>
          </a:p>
          <a:p>
            <a:pPr lvl="2">
              <a:spcBef>
                <a:spcPts val="800"/>
              </a:spcBef>
              <a:spcAft>
                <a:spcPts val="0"/>
              </a:spcAft>
            </a:pPr>
            <a:r>
              <a:rPr lang="en-US">
                <a:solidFill>
                  <a:schemeClr val="tx1"/>
                </a:solidFill>
              </a:rPr>
              <a:t>Completing in the 13 week term in fall 2024? </a:t>
            </a:r>
            <a:r>
              <a:rPr lang="en-US" b="1">
                <a:solidFill>
                  <a:schemeClr val="tx1"/>
                </a:solidFill>
              </a:rPr>
              <a:t>Stop working 11/22/2024.</a:t>
            </a:r>
          </a:p>
          <a:p>
            <a:pPr marL="914400" lvl="2" indent="0">
              <a:spcBef>
                <a:spcPts val="800"/>
              </a:spcBef>
              <a:spcAft>
                <a:spcPts val="0"/>
              </a:spcAft>
              <a:buFont typeface="Arial"/>
              <a:buNone/>
            </a:pPr>
            <a:endParaRPr lang="en-US">
              <a:solidFill>
                <a:schemeClr val="tx1"/>
              </a:solidFill>
            </a:endParaRPr>
          </a:p>
          <a:p>
            <a:pPr marL="0" indent="0">
              <a:spcAft>
                <a:spcPts val="800"/>
              </a:spcAft>
              <a:buClr>
                <a:srgbClr val="808080"/>
              </a:buClr>
              <a:buNone/>
            </a:pPr>
            <a:r>
              <a:rPr lang="en-US">
                <a:solidFill>
                  <a:schemeClr val="tx1"/>
                </a:solidFill>
              </a:rPr>
              <a:t>Internships required?</a:t>
            </a:r>
          </a:p>
          <a:p>
            <a:pPr lvl="1">
              <a:spcAft>
                <a:spcPts val="800"/>
              </a:spcAft>
              <a:buFont typeface="Arial,Sans-Serif"/>
              <a:buChar char="•"/>
            </a:pPr>
            <a:r>
              <a:rPr lang="en-US">
                <a:solidFill>
                  <a:schemeClr val="tx1"/>
                </a:solidFill>
              </a:rPr>
              <a:t>Reminder: International students need authorization to partake in internships, </a:t>
            </a:r>
            <a:r>
              <a:rPr lang="en-US" err="1">
                <a:solidFill>
                  <a:schemeClr val="tx1"/>
                </a:solidFill>
              </a:rPr>
              <a:t>practica</a:t>
            </a:r>
            <a:r>
              <a:rPr lang="en-US">
                <a:solidFill>
                  <a:schemeClr val="tx1"/>
                </a:solidFill>
              </a:rPr>
              <a:t>, experiential learning, etc. </a:t>
            </a:r>
          </a:p>
          <a:p>
            <a:pPr lvl="1">
              <a:spcAft>
                <a:spcPts val="800"/>
              </a:spcAft>
              <a:buFont typeface="Arial,Sans-Serif"/>
              <a:buChar char="•"/>
            </a:pPr>
            <a:r>
              <a:rPr lang="en-US">
                <a:solidFill>
                  <a:schemeClr val="tx1"/>
                </a:solidFill>
              </a:rPr>
              <a:t>Eligible only after student has been in the U.S., enrolled full-time, for 30 weeks</a:t>
            </a:r>
          </a:p>
          <a:p>
            <a:pPr marL="457200" lvl="1" indent="0">
              <a:spcAft>
                <a:spcPts val="800"/>
              </a:spcAft>
              <a:buNone/>
            </a:pPr>
            <a:endParaRPr lang="en-US">
              <a:solidFill>
                <a:schemeClr val="tx1"/>
              </a:solidFill>
            </a:endParaRPr>
          </a:p>
          <a:p>
            <a:pPr marL="0" lvl="1" indent="0">
              <a:spcAft>
                <a:spcPts val="800"/>
              </a:spcAft>
              <a:buNone/>
            </a:pPr>
            <a:r>
              <a:rPr lang="en-US" sz="1800">
                <a:solidFill>
                  <a:schemeClr val="tx1"/>
                </a:solidFill>
              </a:rPr>
              <a:t>Dismissals (sorry for the downer!)</a:t>
            </a:r>
          </a:p>
          <a:p>
            <a:pPr lvl="1">
              <a:spcAft>
                <a:spcPts val="800"/>
              </a:spcAft>
              <a:buFont typeface="Arial,Sans-Serif"/>
              <a:buChar char="•"/>
            </a:pPr>
            <a:r>
              <a:rPr lang="en-US">
                <a:solidFill>
                  <a:schemeClr val="tx1"/>
                </a:solidFill>
              </a:rPr>
              <a:t>Please reach out to OIS if you're working with a student who may be dismissed, so that we can assist with immigration-related timing concerns.</a:t>
            </a:r>
          </a:p>
          <a:p>
            <a:pPr marL="285750" lvl="1">
              <a:spcAft>
                <a:spcPts val="800"/>
              </a:spcAft>
              <a:buChar char="•"/>
            </a:pPr>
            <a:endParaRPr lang="en-US">
              <a:solidFill>
                <a:schemeClr val="tx1"/>
              </a:solidFill>
            </a:endParaRPr>
          </a:p>
          <a:p>
            <a:pPr lvl="1">
              <a:spcBef>
                <a:spcPts val="1000"/>
              </a:spcBef>
              <a:spcAft>
                <a:spcPts val="800"/>
              </a:spcAft>
              <a:buChar char="•"/>
            </a:pPr>
            <a:endParaRPr lang="en-US">
              <a:solidFill>
                <a:srgbClr val="FFFFFF"/>
              </a:solidFill>
            </a:endParaRPr>
          </a:p>
          <a:p>
            <a:pPr lvl="1">
              <a:spcBef>
                <a:spcPts val="1000"/>
              </a:spcBef>
              <a:spcAft>
                <a:spcPts val="800"/>
              </a:spcAft>
              <a:buChar char="•"/>
            </a:pPr>
            <a:endParaRPr lang="en-US"/>
          </a:p>
        </p:txBody>
      </p:sp>
    </p:spTree>
    <p:extLst>
      <p:ext uri="{BB962C8B-B14F-4D97-AF65-F5344CB8AC3E}">
        <p14:creationId xmlns:p14="http://schemas.microsoft.com/office/powerpoint/2010/main" val="12386015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894A5-914B-BC94-9F45-5950DEE68D7C}"/>
              </a:ext>
            </a:extLst>
          </p:cNvPr>
          <p:cNvSpPr>
            <a:spLocks noGrp="1"/>
          </p:cNvSpPr>
          <p:nvPr>
            <p:ph type="title"/>
          </p:nvPr>
        </p:nvSpPr>
        <p:spPr>
          <a:xfrm>
            <a:off x="525304" y="380642"/>
            <a:ext cx="7802363" cy="1039091"/>
          </a:xfrm>
        </p:spPr>
        <p:txBody>
          <a:bodyPr/>
          <a:lstStyle/>
          <a:p>
            <a:r>
              <a:rPr lang="en-US"/>
              <a:t>Resources</a:t>
            </a:r>
          </a:p>
        </p:txBody>
      </p:sp>
      <p:sp>
        <p:nvSpPr>
          <p:cNvPr id="3" name="Content Placeholder 2">
            <a:extLst>
              <a:ext uri="{FF2B5EF4-FFF2-40B4-BE49-F238E27FC236}">
                <a16:creationId xmlns:a16="http://schemas.microsoft.com/office/drawing/2014/main" id="{768DA73B-205D-5177-B705-5018E9AC1C79}"/>
              </a:ext>
            </a:extLst>
          </p:cNvPr>
          <p:cNvSpPr>
            <a:spLocks noGrp="1"/>
          </p:cNvSpPr>
          <p:nvPr>
            <p:ph idx="1"/>
          </p:nvPr>
        </p:nvSpPr>
        <p:spPr>
          <a:xfrm>
            <a:off x="525304" y="1644543"/>
            <a:ext cx="7487053" cy="4130577"/>
          </a:xfrm>
        </p:spPr>
        <p:txBody>
          <a:bodyPr vert="horz" lIns="91440" tIns="45720" rIns="91440" bIns="45720" rtlCol="0" anchor="t">
            <a:normAutofit/>
          </a:bodyPr>
          <a:lstStyle/>
          <a:p>
            <a:pPr>
              <a:buClr>
                <a:prstClr val="black">
                  <a:lumMod val="50000"/>
                  <a:lumOff val="50000"/>
                </a:prstClr>
              </a:buClr>
            </a:pPr>
            <a:r>
              <a:rPr lang="en-US"/>
              <a:t>Immigration 101 Series: </a:t>
            </a:r>
          </a:p>
          <a:p>
            <a:pPr lvl="1">
              <a:spcAft>
                <a:spcPts val="0"/>
              </a:spcAft>
            </a:pPr>
            <a:r>
              <a:rPr lang="en-US">
                <a:hlinkClick r:id="rId2"/>
              </a:rPr>
              <a:t>International Student Immigration Basics for Academic Advisors and Graduate Departments</a:t>
            </a:r>
            <a:r>
              <a:rPr lang="en-US"/>
              <a:t> </a:t>
            </a:r>
          </a:p>
          <a:p>
            <a:pPr lvl="1">
              <a:spcAft>
                <a:spcPts val="0"/>
              </a:spcAft>
            </a:pPr>
            <a:r>
              <a:rPr lang="en-US">
                <a:hlinkClick r:id="rId3"/>
              </a:rPr>
              <a:t>Enrollment, Extension, &amp; Program Completion</a:t>
            </a:r>
          </a:p>
          <a:p>
            <a:pPr lvl="1">
              <a:spcAft>
                <a:spcPts val="0"/>
              </a:spcAft>
            </a:pPr>
            <a:r>
              <a:rPr lang="en-US">
                <a:hlinkClick r:id="rId4"/>
              </a:rPr>
              <a:t>F-1 Student Employment &amp; Practical Training</a:t>
            </a:r>
          </a:p>
          <a:p>
            <a:pPr lvl="1">
              <a:spcAft>
                <a:spcPts val="0"/>
              </a:spcAft>
            </a:pPr>
            <a:endParaRPr lang="en-US"/>
          </a:p>
          <a:p>
            <a:pPr>
              <a:spcAft>
                <a:spcPts val="1000"/>
              </a:spcAft>
              <a:buClr>
                <a:srgbClr val="808080"/>
              </a:buClr>
            </a:pPr>
            <a:r>
              <a:rPr lang="en-US">
                <a:hlinkClick r:id="rId5"/>
              </a:rPr>
              <a:t>Curricular Practical Training</a:t>
            </a:r>
            <a:r>
              <a:rPr lang="en-US"/>
              <a:t> </a:t>
            </a:r>
          </a:p>
          <a:p>
            <a:pPr>
              <a:spcAft>
                <a:spcPts val="1000"/>
              </a:spcAft>
              <a:buClr>
                <a:srgbClr val="808080"/>
              </a:buClr>
            </a:pPr>
            <a:r>
              <a:rPr lang="en-US">
                <a:hlinkClick r:id="rId6"/>
              </a:rPr>
              <a:t>Optional Practical Training</a:t>
            </a:r>
          </a:p>
          <a:p>
            <a:pPr>
              <a:spcAft>
                <a:spcPts val="1000"/>
              </a:spcAft>
              <a:buClr>
                <a:srgbClr val="808080"/>
              </a:buClr>
            </a:pPr>
            <a:r>
              <a:rPr lang="en-US">
                <a:hlinkClick r:id="rId7"/>
              </a:rPr>
              <a:t>On-Campus Employment</a:t>
            </a:r>
          </a:p>
          <a:p>
            <a:pPr>
              <a:spcAft>
                <a:spcPts val="1000"/>
              </a:spcAft>
              <a:buClr>
                <a:srgbClr val="808080"/>
              </a:buClr>
            </a:pPr>
            <a:r>
              <a:rPr lang="en-US">
                <a:hlinkClick r:id="rId8"/>
              </a:rPr>
              <a:t>Enrollment Requirements</a:t>
            </a:r>
            <a:endParaRPr lang="en-US"/>
          </a:p>
        </p:txBody>
      </p:sp>
      <p:pic>
        <p:nvPicPr>
          <p:cNvPr id="4" name="Picture 3">
            <a:extLst>
              <a:ext uri="{FF2B5EF4-FFF2-40B4-BE49-F238E27FC236}">
                <a16:creationId xmlns:a16="http://schemas.microsoft.com/office/drawing/2014/main" id="{8FC3BFB2-97E6-3F71-C21C-FF3F2CD2E356}"/>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flipH="1">
            <a:off x="4124739" y="3586002"/>
            <a:ext cx="4084981" cy="2707493"/>
          </a:xfrm>
          <a:prstGeom prst="rect">
            <a:avLst/>
          </a:prstGeom>
        </p:spPr>
      </p:pic>
    </p:spTree>
    <p:extLst>
      <p:ext uri="{BB962C8B-B14F-4D97-AF65-F5344CB8AC3E}">
        <p14:creationId xmlns:p14="http://schemas.microsoft.com/office/powerpoint/2010/main" val="24266915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851A6-5907-456F-99BA-FC61FB6F64F3}"/>
              </a:ext>
            </a:extLst>
          </p:cNvPr>
          <p:cNvSpPr>
            <a:spLocks noGrp="1"/>
          </p:cNvSpPr>
          <p:nvPr>
            <p:ph type="ctrTitle"/>
          </p:nvPr>
        </p:nvSpPr>
        <p:spPr>
          <a:xfrm>
            <a:off x="520088" y="922643"/>
            <a:ext cx="8004391" cy="638906"/>
          </a:xfrm>
        </p:spPr>
        <p:txBody>
          <a:bodyPr>
            <a:normAutofit/>
          </a:bodyPr>
          <a:lstStyle/>
          <a:p>
            <a:r>
              <a:rPr lang="en-US"/>
              <a:t>Applying for a Social Security Number</a:t>
            </a:r>
          </a:p>
        </p:txBody>
      </p:sp>
      <p:sp>
        <p:nvSpPr>
          <p:cNvPr id="3" name="Text Placeholder 2">
            <a:extLst>
              <a:ext uri="{FF2B5EF4-FFF2-40B4-BE49-F238E27FC236}">
                <a16:creationId xmlns:a16="http://schemas.microsoft.com/office/drawing/2014/main" id="{424EB7DE-B0DF-4D3B-A48F-E78594619DED}"/>
              </a:ext>
            </a:extLst>
          </p:cNvPr>
          <p:cNvSpPr>
            <a:spLocks noGrp="1"/>
          </p:cNvSpPr>
          <p:nvPr>
            <p:ph type="body" sz="quarter" idx="10"/>
          </p:nvPr>
        </p:nvSpPr>
        <p:spPr/>
        <p:txBody>
          <a:bodyPr/>
          <a:lstStyle/>
          <a:p>
            <a:endParaRPr lang="en-US"/>
          </a:p>
        </p:txBody>
      </p:sp>
      <p:sp>
        <p:nvSpPr>
          <p:cNvPr id="4" name="Content Placeholder 3">
            <a:extLst>
              <a:ext uri="{FF2B5EF4-FFF2-40B4-BE49-F238E27FC236}">
                <a16:creationId xmlns:a16="http://schemas.microsoft.com/office/drawing/2014/main" id="{8135910F-C050-447A-A828-F05C15866D24}"/>
              </a:ext>
            </a:extLst>
          </p:cNvPr>
          <p:cNvSpPr>
            <a:spLocks noGrp="1"/>
          </p:cNvSpPr>
          <p:nvPr>
            <p:ph idx="1"/>
          </p:nvPr>
        </p:nvSpPr>
        <p:spPr>
          <a:xfrm>
            <a:off x="513699" y="1565067"/>
            <a:ext cx="8005655" cy="3540832"/>
          </a:xfrm>
        </p:spPr>
        <p:txBody>
          <a:bodyPr vert="horz" lIns="91440" tIns="45720" rIns="91440" bIns="45720" rtlCol="0" anchor="t">
            <a:normAutofit fontScale="92500" lnSpcReduction="20000"/>
          </a:bodyPr>
          <a:lstStyle/>
          <a:p>
            <a:pPr marL="0" indent="0">
              <a:buNone/>
            </a:pPr>
            <a:endParaRPr lang="en-US"/>
          </a:p>
          <a:p>
            <a:pPr marL="285750" indent="-285750">
              <a:buClr>
                <a:srgbClr val="808080"/>
              </a:buClr>
              <a:buFont typeface="Arial"/>
              <a:buChar char="•"/>
            </a:pPr>
            <a:r>
              <a:rPr lang="en-US"/>
              <a:t>All F-1 and J-1 students working on campus need an SSN</a:t>
            </a:r>
          </a:p>
          <a:p>
            <a:pPr marL="285750" indent="-285750">
              <a:buClr>
                <a:srgbClr val="808080"/>
              </a:buClr>
              <a:buFont typeface="Arial"/>
              <a:buChar char="•"/>
            </a:pPr>
            <a:r>
              <a:rPr lang="en-US"/>
              <a:t>All students should wait at least 2 weeks after arriving in the US to apply for their SSN (info won’t be immediately in the SAVE database)</a:t>
            </a:r>
          </a:p>
          <a:p>
            <a:pPr marL="285750" indent="-285750">
              <a:buClr>
                <a:srgbClr val="808080"/>
              </a:buClr>
              <a:buFont typeface="Arial"/>
              <a:buChar char="•"/>
            </a:pPr>
            <a:r>
              <a:rPr lang="en-US"/>
              <a:t>Most F-1 students will need a DSO letter from OIS (requested in Atlas) – exceptions are F-1 students who are on CPT or have an Employment Authorization Document. </a:t>
            </a:r>
          </a:p>
          <a:p>
            <a:pPr marL="285750" indent="-285750">
              <a:buClr>
                <a:srgbClr val="808080"/>
              </a:buClr>
              <a:buFont typeface="Arial"/>
              <a:buChar char="•"/>
            </a:pPr>
            <a:r>
              <a:rPr lang="en-US"/>
              <a:t>All J-1 students sponsored by IU need a sponsor letter to obtain an SSN (can be requested in Atlas). J-1 students not sponsored by IU should contact their program sponsor to get a letter. </a:t>
            </a:r>
          </a:p>
          <a:p>
            <a:pPr>
              <a:buClr>
                <a:srgbClr val="808080"/>
              </a:buClr>
            </a:pPr>
            <a:endParaRPr lang="en-US"/>
          </a:p>
        </p:txBody>
      </p:sp>
      <p:pic>
        <p:nvPicPr>
          <p:cNvPr id="10" name="Picture 9" descr="Stack of file folders">
            <a:extLst>
              <a:ext uri="{FF2B5EF4-FFF2-40B4-BE49-F238E27FC236}">
                <a16:creationId xmlns:a16="http://schemas.microsoft.com/office/drawing/2014/main" id="{AFEC08A5-AC8C-59BB-083F-24DC38A0A99B}"/>
              </a:ext>
            </a:extLst>
          </p:cNvPr>
          <p:cNvPicPr>
            <a:picLocks noChangeAspect="1"/>
          </p:cNvPicPr>
          <p:nvPr/>
        </p:nvPicPr>
        <p:blipFill rotWithShape="1">
          <a:blip r:embed="rId3"/>
          <a:srcRect t="24868" b="24868"/>
          <a:stretch/>
        </p:blipFill>
        <p:spPr>
          <a:xfrm>
            <a:off x="6330849" y="4373551"/>
            <a:ext cx="2557108" cy="1927963"/>
          </a:xfrm>
          <a:prstGeom prst="rect">
            <a:avLst/>
          </a:prstGeom>
        </p:spPr>
      </p:pic>
    </p:spTree>
    <p:extLst>
      <p:ext uri="{BB962C8B-B14F-4D97-AF65-F5344CB8AC3E}">
        <p14:creationId xmlns:p14="http://schemas.microsoft.com/office/powerpoint/2010/main" val="19789894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C6BB0963-AAC1-BFB1-8283-189911411DC5}"/>
              </a:ext>
            </a:extLst>
          </p:cNvPr>
          <p:cNvPicPr>
            <a:picLocks noChangeAspect="1"/>
          </p:cNvPicPr>
          <p:nvPr/>
        </p:nvPicPr>
        <p:blipFill>
          <a:blip r:embed="rId2"/>
          <a:stretch>
            <a:fillRect/>
          </a:stretch>
        </p:blipFill>
        <p:spPr>
          <a:xfrm>
            <a:off x="90769" y="184660"/>
            <a:ext cx="3953433" cy="1941893"/>
          </a:xfrm>
          <a:prstGeom prst="rect">
            <a:avLst/>
          </a:prstGeom>
        </p:spPr>
      </p:pic>
      <p:sp>
        <p:nvSpPr>
          <p:cNvPr id="6" name="Title 1">
            <a:extLst>
              <a:ext uri="{FF2B5EF4-FFF2-40B4-BE49-F238E27FC236}">
                <a16:creationId xmlns:a16="http://schemas.microsoft.com/office/drawing/2014/main" id="{DCEB7920-2415-4921-96B1-31BC1C89B5FF}"/>
              </a:ext>
            </a:extLst>
          </p:cNvPr>
          <p:cNvSpPr>
            <a:spLocks noGrp="1"/>
          </p:cNvSpPr>
          <p:nvPr>
            <p:ph type="ctrTitle"/>
          </p:nvPr>
        </p:nvSpPr>
        <p:spPr>
          <a:xfrm>
            <a:off x="3365439" y="1126630"/>
            <a:ext cx="3664980" cy="638906"/>
          </a:xfrm>
        </p:spPr>
        <p:txBody>
          <a:bodyPr anchor="ctr">
            <a:normAutofit/>
          </a:bodyPr>
          <a:lstStyle/>
          <a:p>
            <a:r>
              <a:rPr lang="en-US"/>
              <a:t>Requirements</a:t>
            </a:r>
          </a:p>
        </p:txBody>
      </p:sp>
      <p:sp>
        <p:nvSpPr>
          <p:cNvPr id="15" name="Text Placeholder 3">
            <a:extLst>
              <a:ext uri="{FF2B5EF4-FFF2-40B4-BE49-F238E27FC236}">
                <a16:creationId xmlns:a16="http://schemas.microsoft.com/office/drawing/2014/main" id="{5B3C358E-019A-4AD4-A264-99D753221763}"/>
              </a:ext>
            </a:extLst>
          </p:cNvPr>
          <p:cNvSpPr>
            <a:spLocks noGrp="1"/>
          </p:cNvSpPr>
          <p:nvPr>
            <p:ph type="body" sz="quarter" idx="10"/>
          </p:nvPr>
        </p:nvSpPr>
        <p:spPr/>
        <p:txBody>
          <a:bodyPr/>
          <a:lstStyle/>
          <a:p>
            <a:endParaRPr lang="en-US"/>
          </a:p>
        </p:txBody>
      </p:sp>
      <p:sp>
        <p:nvSpPr>
          <p:cNvPr id="10" name="Content Placeholder 2">
            <a:extLst>
              <a:ext uri="{FF2B5EF4-FFF2-40B4-BE49-F238E27FC236}">
                <a16:creationId xmlns:a16="http://schemas.microsoft.com/office/drawing/2014/main" id="{EBA21C34-CE00-44A5-9E82-FBEE857C601B}"/>
              </a:ext>
            </a:extLst>
          </p:cNvPr>
          <p:cNvSpPr>
            <a:spLocks noGrp="1"/>
          </p:cNvSpPr>
          <p:nvPr>
            <p:ph idx="1"/>
          </p:nvPr>
        </p:nvSpPr>
        <p:spPr/>
        <p:txBody>
          <a:bodyPr vert="horz" lIns="91440" tIns="45720" rIns="91440" bIns="45720" rtlCol="0" anchor="t">
            <a:normAutofit/>
          </a:bodyPr>
          <a:lstStyle/>
          <a:p>
            <a:pPr marL="0" indent="0">
              <a:buNone/>
            </a:pPr>
            <a:r>
              <a:rPr lang="en-US"/>
              <a:t>International students and their dependents are required to be enrolled in the IU International Plan while they study in the U.S.</a:t>
            </a:r>
          </a:p>
          <a:p>
            <a:pPr marL="285750" indent="-285750">
              <a:buFont typeface="Arial"/>
              <a:buChar char="•"/>
            </a:pPr>
            <a:r>
              <a:rPr lang="en-US"/>
              <a:t>The premium (Health Insurance Fee) can be billed to a student's bursar account 30 days before the 1st day of classes if the student is already registered in IU classes.</a:t>
            </a:r>
          </a:p>
          <a:p>
            <a:pPr lvl="1">
              <a:buFont typeface="Arial,Sans-Serif"/>
              <a:buChar char="•"/>
            </a:pPr>
            <a:r>
              <a:rPr lang="en-US"/>
              <a:t>Fall 2024 (Aug. 1—Dec.31): $772.55</a:t>
            </a:r>
          </a:p>
          <a:p>
            <a:pPr lvl="1">
              <a:buFont typeface="Arial,Sans-Serif"/>
              <a:buChar char="•"/>
            </a:pPr>
            <a:r>
              <a:rPr lang="en-US"/>
              <a:t>Spring 2025 (Jan. 1—July 31): $1070.45</a:t>
            </a:r>
          </a:p>
          <a:p>
            <a:pPr marL="285750" indent="-285750">
              <a:buClr>
                <a:srgbClr val="808080"/>
              </a:buClr>
              <a:buFont typeface="Arial"/>
              <a:buChar char="•"/>
            </a:pPr>
            <a:r>
              <a:rPr lang="en-US"/>
              <a:t>Dependents must be enrolled separately.</a:t>
            </a:r>
          </a:p>
          <a:p>
            <a:pPr marL="285750" indent="-285750">
              <a:buClr>
                <a:srgbClr val="808080"/>
              </a:buClr>
              <a:buFont typeface="Arial"/>
              <a:buChar char="•"/>
            </a:pPr>
            <a:r>
              <a:rPr lang="en-US"/>
              <a:t>Students do not </a:t>
            </a:r>
            <a:r>
              <a:rPr lang="en-US" i="1"/>
              <a:t>choose </a:t>
            </a:r>
            <a:r>
              <a:rPr lang="en-US"/>
              <a:t>to enroll in the plan. Enrollment happens automatically unless the student has an IU assistantship or fellowship.</a:t>
            </a:r>
          </a:p>
        </p:txBody>
      </p:sp>
    </p:spTree>
    <p:extLst>
      <p:ext uri="{BB962C8B-B14F-4D97-AF65-F5344CB8AC3E}">
        <p14:creationId xmlns:p14="http://schemas.microsoft.com/office/powerpoint/2010/main" val="5752503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o Money Sign Icon Symbol Stock Illustration - Download Image Now - 'No'  Symbol, Global, Dollar Sign - iStock">
            <a:extLst>
              <a:ext uri="{FF2B5EF4-FFF2-40B4-BE49-F238E27FC236}">
                <a16:creationId xmlns:a16="http://schemas.microsoft.com/office/drawing/2014/main" id="{F225B1F6-EFB2-6EEE-EF5F-9E2E9FF87ADB}"/>
              </a:ext>
            </a:extLst>
          </p:cNvPr>
          <p:cNvPicPr>
            <a:picLocks noChangeAspect="1"/>
          </p:cNvPicPr>
          <p:nvPr/>
        </p:nvPicPr>
        <p:blipFill>
          <a:blip r:embed="rId2"/>
          <a:stretch>
            <a:fillRect/>
          </a:stretch>
        </p:blipFill>
        <p:spPr>
          <a:xfrm>
            <a:off x="648056" y="964206"/>
            <a:ext cx="2246376" cy="2246376"/>
          </a:xfrm>
          <a:prstGeom prst="rect">
            <a:avLst/>
          </a:prstGeom>
        </p:spPr>
      </p:pic>
      <p:sp>
        <p:nvSpPr>
          <p:cNvPr id="2" name="Title 1">
            <a:extLst>
              <a:ext uri="{FF2B5EF4-FFF2-40B4-BE49-F238E27FC236}">
                <a16:creationId xmlns:a16="http://schemas.microsoft.com/office/drawing/2014/main" id="{3FA98ECD-5408-48F0-ABC9-524CFB42215E}"/>
              </a:ext>
            </a:extLst>
          </p:cNvPr>
          <p:cNvSpPr>
            <a:spLocks noGrp="1"/>
          </p:cNvSpPr>
          <p:nvPr>
            <p:ph type="ctrTitle"/>
          </p:nvPr>
        </p:nvSpPr>
        <p:spPr>
          <a:xfrm>
            <a:off x="455058" y="526479"/>
            <a:ext cx="8439684" cy="638906"/>
          </a:xfrm>
        </p:spPr>
        <p:txBody>
          <a:bodyPr>
            <a:normAutofit/>
          </a:bodyPr>
          <a:lstStyle/>
          <a:p>
            <a:r>
              <a:rPr lang="en-US" sz="2800"/>
              <a:t>But what if students don't want our insurance?</a:t>
            </a:r>
          </a:p>
        </p:txBody>
      </p:sp>
      <p:sp>
        <p:nvSpPr>
          <p:cNvPr id="3" name="Text Placeholder 2">
            <a:extLst>
              <a:ext uri="{FF2B5EF4-FFF2-40B4-BE49-F238E27FC236}">
                <a16:creationId xmlns:a16="http://schemas.microsoft.com/office/drawing/2014/main" id="{91D4070F-F5A3-4CF9-ABE6-4E41F3EFBEAD}"/>
              </a:ext>
            </a:extLst>
          </p:cNvPr>
          <p:cNvSpPr>
            <a:spLocks noGrp="1"/>
          </p:cNvSpPr>
          <p:nvPr>
            <p:ph type="body" sz="quarter" idx="10"/>
          </p:nvPr>
        </p:nvSpPr>
        <p:spPr>
          <a:xfrm>
            <a:off x="5200271" y="141601"/>
            <a:ext cx="3700462" cy="336549"/>
          </a:xfrm>
        </p:spPr>
        <p:txBody>
          <a:bodyPr/>
          <a:lstStyle/>
          <a:p>
            <a:endParaRPr lang="en-US"/>
          </a:p>
        </p:txBody>
      </p:sp>
      <p:sp>
        <p:nvSpPr>
          <p:cNvPr id="4" name="Content Placeholder 3">
            <a:extLst>
              <a:ext uri="{FF2B5EF4-FFF2-40B4-BE49-F238E27FC236}">
                <a16:creationId xmlns:a16="http://schemas.microsoft.com/office/drawing/2014/main" id="{7FBF863D-2F2D-4E9B-8A4E-93CC9B6FE2B4}"/>
              </a:ext>
            </a:extLst>
          </p:cNvPr>
          <p:cNvSpPr>
            <a:spLocks noGrp="1"/>
          </p:cNvSpPr>
          <p:nvPr>
            <p:ph idx="1"/>
          </p:nvPr>
        </p:nvSpPr>
        <p:spPr>
          <a:xfrm>
            <a:off x="2838726" y="1167079"/>
            <a:ext cx="5914291" cy="2371898"/>
          </a:xfrm>
        </p:spPr>
        <p:txBody>
          <a:bodyPr vert="horz" lIns="91440" tIns="45720" rIns="91440" bIns="45720" rtlCol="0" anchor="t">
            <a:normAutofit/>
          </a:bodyPr>
          <a:lstStyle/>
          <a:p>
            <a:pPr marL="0" indent="0">
              <a:buNone/>
            </a:pPr>
            <a:r>
              <a:rPr lang="en-US" sz="1600"/>
              <a:t>Students can be exempt from paying the Health Insurance Fee IF they meet very limited exemption requirements and submit a </a:t>
            </a:r>
            <a:r>
              <a:rPr lang="en-US" sz="1600" i="1"/>
              <a:t>Health Insurance Exemption Request</a:t>
            </a:r>
            <a:r>
              <a:rPr lang="en-US" sz="1600"/>
              <a:t> in Atlas.</a:t>
            </a:r>
          </a:p>
          <a:p>
            <a:pPr marL="285750" indent="-285750">
              <a:buFont typeface="Wingdings"/>
              <a:buChar char="Ø"/>
            </a:pPr>
            <a:r>
              <a:rPr lang="en-US" sz="1600"/>
              <a:t>Deadline: 10th day of classes</a:t>
            </a:r>
          </a:p>
          <a:p>
            <a:pPr marL="285750" indent="-285750">
              <a:buClr>
                <a:srgbClr val="808080"/>
              </a:buClr>
              <a:buFont typeface="Wingdings"/>
              <a:buChar char="Ø"/>
            </a:pPr>
            <a:r>
              <a:rPr lang="en-US" sz="1600"/>
              <a:t>Acceptable exemption categories are available on our website: </a:t>
            </a:r>
            <a:r>
              <a:rPr lang="en-US" sz="1400">
                <a:hlinkClick r:id="rId3"/>
              </a:rPr>
              <a:t>https://ois.iu.edu/living-in-the-us/health/insurance/student-insurance/exemptions.html</a:t>
            </a:r>
            <a:r>
              <a:rPr lang="en-US" sz="1400"/>
              <a:t> </a:t>
            </a:r>
          </a:p>
        </p:txBody>
      </p:sp>
      <p:sp>
        <p:nvSpPr>
          <p:cNvPr id="9" name="TextBox 8">
            <a:extLst>
              <a:ext uri="{FF2B5EF4-FFF2-40B4-BE49-F238E27FC236}">
                <a16:creationId xmlns:a16="http://schemas.microsoft.com/office/drawing/2014/main" id="{25748C65-6CA4-52CB-7A40-80CDEC491D6A}"/>
              </a:ext>
            </a:extLst>
          </p:cNvPr>
          <p:cNvSpPr txBox="1"/>
          <p:nvPr/>
        </p:nvSpPr>
        <p:spPr>
          <a:xfrm>
            <a:off x="664723" y="3542489"/>
            <a:ext cx="812259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Ø"/>
            </a:pPr>
            <a:r>
              <a:rPr lang="en-US" sz="1600">
                <a:cs typeface="Arial"/>
              </a:rPr>
              <a:t>Students qualify for an automatic exemption if they have an IU assistantship or fellowship with other IU health insurance. More on this in the next slides.</a:t>
            </a:r>
          </a:p>
        </p:txBody>
      </p:sp>
    </p:spTree>
    <p:extLst>
      <p:ext uri="{BB962C8B-B14F-4D97-AF65-F5344CB8AC3E}">
        <p14:creationId xmlns:p14="http://schemas.microsoft.com/office/powerpoint/2010/main" val="16811192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21C81-7DDE-F0A5-A25E-11199D1F723F}"/>
              </a:ext>
            </a:extLst>
          </p:cNvPr>
          <p:cNvSpPr>
            <a:spLocks noGrp="1"/>
          </p:cNvSpPr>
          <p:nvPr>
            <p:ph type="ctrTitle"/>
          </p:nvPr>
        </p:nvSpPr>
        <p:spPr>
          <a:xfrm>
            <a:off x="530027" y="582456"/>
            <a:ext cx="8004391" cy="638906"/>
          </a:xfrm>
        </p:spPr>
        <p:txBody>
          <a:bodyPr>
            <a:normAutofit fontScale="90000"/>
          </a:bodyPr>
          <a:lstStyle/>
          <a:p>
            <a:pPr algn="ctr"/>
            <a:r>
              <a:rPr lang="en-US" sz="2800">
                <a:solidFill>
                  <a:srgbClr val="000000"/>
                </a:solidFill>
              </a:rPr>
              <a:t>Does your department have students with SAAs?</a:t>
            </a:r>
            <a:endParaRPr lang="en-US" sz="2800" b="0">
              <a:solidFill>
                <a:srgbClr val="000000"/>
              </a:solidFill>
            </a:endParaRPr>
          </a:p>
        </p:txBody>
      </p:sp>
      <p:sp>
        <p:nvSpPr>
          <p:cNvPr id="3" name="Text Placeholder 2">
            <a:extLst>
              <a:ext uri="{FF2B5EF4-FFF2-40B4-BE49-F238E27FC236}">
                <a16:creationId xmlns:a16="http://schemas.microsoft.com/office/drawing/2014/main" id="{188468C9-E74F-F6B6-C9FE-1575266F8DDF}"/>
              </a:ext>
            </a:extLst>
          </p:cNvPr>
          <p:cNvSpPr>
            <a:spLocks noGrp="1"/>
          </p:cNvSpPr>
          <p:nvPr>
            <p:ph type="body" sz="quarter" idx="10"/>
          </p:nvPr>
        </p:nvSpPr>
        <p:spPr/>
        <p:txBody>
          <a:bodyPr/>
          <a:lstStyle/>
          <a:p>
            <a:endParaRPr lang="en-US"/>
          </a:p>
        </p:txBody>
      </p:sp>
      <p:sp>
        <p:nvSpPr>
          <p:cNvPr id="4" name="Content Placeholder 3">
            <a:extLst>
              <a:ext uri="{FF2B5EF4-FFF2-40B4-BE49-F238E27FC236}">
                <a16:creationId xmlns:a16="http://schemas.microsoft.com/office/drawing/2014/main" id="{904E99CB-46DB-16B7-C036-01BC8651108C}"/>
              </a:ext>
            </a:extLst>
          </p:cNvPr>
          <p:cNvSpPr>
            <a:spLocks noGrp="1"/>
          </p:cNvSpPr>
          <p:nvPr>
            <p:ph idx="1"/>
          </p:nvPr>
        </p:nvSpPr>
        <p:spPr>
          <a:xfrm>
            <a:off x="526930" y="1189880"/>
            <a:ext cx="8088551" cy="5084460"/>
          </a:xfrm>
        </p:spPr>
        <p:txBody>
          <a:bodyPr vert="horz" lIns="91440" tIns="45720" rIns="91440" bIns="45720" rtlCol="0" anchor="t">
            <a:noAutofit/>
          </a:bodyPr>
          <a:lstStyle/>
          <a:p>
            <a:pPr lvl="1">
              <a:spcAft>
                <a:spcPts val="800"/>
              </a:spcAft>
              <a:buFont typeface="Wingdings,Sans-Serif"/>
              <a:buChar char="Ø"/>
            </a:pPr>
            <a:r>
              <a:rPr lang="en-US" sz="1800">
                <a:solidFill>
                  <a:srgbClr val="000000"/>
                </a:solidFill>
              </a:rPr>
              <a:t>Covered under the SAA Plan from date of hire and automatically exempt from the health insurance fee in the beginning of the semester</a:t>
            </a:r>
          </a:p>
          <a:p>
            <a:pPr lvl="1">
              <a:spcAft>
                <a:spcPts val="800"/>
              </a:spcAft>
              <a:buFont typeface="Wingdings,Sans-Serif"/>
              <a:buChar char="Ø"/>
            </a:pPr>
            <a:r>
              <a:rPr lang="en-US" sz="1800">
                <a:solidFill>
                  <a:srgbClr val="000000"/>
                </a:solidFill>
              </a:rPr>
              <a:t>Hire as early as possible – 8/1 for Fall, 1/1 for Spring</a:t>
            </a:r>
          </a:p>
          <a:p>
            <a:pPr marL="1200150" lvl="2" indent="-285750">
              <a:spcAft>
                <a:spcPts val="800"/>
              </a:spcAft>
              <a:buFont typeface="Wingdings,Sans-Serif"/>
              <a:buChar char="Ø"/>
            </a:pPr>
            <a:r>
              <a:rPr lang="en-US" sz="1800">
                <a:solidFill>
                  <a:srgbClr val="000000"/>
                </a:solidFill>
              </a:rPr>
              <a:t>Hiring in the middle of a semester is problematic for health insurance purposes.</a:t>
            </a:r>
          </a:p>
          <a:p>
            <a:pPr lvl="1">
              <a:spcAft>
                <a:spcPts val="800"/>
              </a:spcAft>
              <a:buFont typeface="Wingdings,Sans-Serif"/>
              <a:buChar char="Ø"/>
            </a:pPr>
            <a:r>
              <a:rPr lang="en-US" sz="1800">
                <a:solidFill>
                  <a:srgbClr val="000000"/>
                </a:solidFill>
              </a:rPr>
              <a:t>If hiring information is not in HRMS by the beginning of the semester, students will be billed for the IU International Plan. OIS audits charges and reverses them, but it takes time.</a:t>
            </a:r>
          </a:p>
          <a:p>
            <a:pPr marL="1200150" lvl="2" indent="-285750">
              <a:spcAft>
                <a:spcPts val="800"/>
              </a:spcAft>
              <a:buFont typeface="Wingdings,Sans-Serif"/>
              <a:buChar char="Ø"/>
            </a:pPr>
            <a:r>
              <a:rPr lang="en-US" sz="1800">
                <a:solidFill>
                  <a:srgbClr val="000000"/>
                </a:solidFill>
              </a:rPr>
              <a:t>Students cannot be enrolled in both the IU International Plan and the SAA Plan. They must choose one.</a:t>
            </a:r>
          </a:p>
          <a:p>
            <a:pPr lvl="1">
              <a:spcAft>
                <a:spcPts val="800"/>
              </a:spcAft>
              <a:buFont typeface="Wingdings,Sans-Serif"/>
              <a:buChar char="Ø"/>
            </a:pPr>
            <a:r>
              <a:rPr lang="en-US" sz="1800">
                <a:solidFill>
                  <a:srgbClr val="000000"/>
                </a:solidFill>
              </a:rPr>
              <a:t>New this year: regardless of when the SAA contract ends, insurance remains until 12/31 for Fall, 7/31 for Spring/Summer</a:t>
            </a:r>
          </a:p>
          <a:p>
            <a:pPr lvl="1">
              <a:spcAft>
                <a:spcPts val="800"/>
              </a:spcAft>
              <a:buFont typeface="Wingdings,Sans-Serif"/>
              <a:buChar char="Ø"/>
            </a:pPr>
            <a:r>
              <a:rPr lang="en-US" sz="1800">
                <a:solidFill>
                  <a:srgbClr val="000000"/>
                </a:solidFill>
              </a:rPr>
              <a:t>No SSN? No enrollment in the plan. (!!!)</a:t>
            </a:r>
          </a:p>
          <a:p>
            <a:pPr>
              <a:buClr>
                <a:srgbClr val="808080"/>
              </a:buClr>
            </a:pPr>
            <a:endParaRPr lang="en-US" sz="1600"/>
          </a:p>
        </p:txBody>
      </p:sp>
    </p:spTree>
    <p:extLst>
      <p:ext uri="{BB962C8B-B14F-4D97-AF65-F5344CB8AC3E}">
        <p14:creationId xmlns:p14="http://schemas.microsoft.com/office/powerpoint/2010/main" val="34620296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A58B3FE-4E7C-45DF-8CE8-72AFA59C684D}"/>
              </a:ext>
            </a:extLst>
          </p:cNvPr>
          <p:cNvSpPr>
            <a:spLocks noGrp="1"/>
          </p:cNvSpPr>
          <p:nvPr>
            <p:ph type="body" sz="quarter" idx="10"/>
          </p:nvPr>
        </p:nvSpPr>
        <p:spPr/>
        <p:txBody>
          <a:bodyPr/>
          <a:lstStyle/>
          <a:p>
            <a:endParaRPr lang="en-US"/>
          </a:p>
        </p:txBody>
      </p:sp>
      <p:sp>
        <p:nvSpPr>
          <p:cNvPr id="4" name="Content Placeholder 3">
            <a:extLst>
              <a:ext uri="{FF2B5EF4-FFF2-40B4-BE49-F238E27FC236}">
                <a16:creationId xmlns:a16="http://schemas.microsoft.com/office/drawing/2014/main" id="{5F0443B3-E3B0-4CBA-A747-071051A9F22B}"/>
              </a:ext>
            </a:extLst>
          </p:cNvPr>
          <p:cNvSpPr>
            <a:spLocks noGrp="1"/>
          </p:cNvSpPr>
          <p:nvPr>
            <p:ph idx="1"/>
          </p:nvPr>
        </p:nvSpPr>
        <p:spPr>
          <a:xfrm>
            <a:off x="532114" y="698707"/>
            <a:ext cx="8365768" cy="3346022"/>
          </a:xfrm>
        </p:spPr>
        <p:txBody>
          <a:bodyPr vert="horz" lIns="91440" tIns="45720" rIns="91440" bIns="45720" rtlCol="0" anchor="t">
            <a:normAutofit/>
          </a:bodyPr>
          <a:lstStyle/>
          <a:p>
            <a:pPr marL="0" indent="0">
              <a:buNone/>
            </a:pPr>
            <a:r>
              <a:rPr lang="en-US"/>
              <a:t>Students with a Fellowship of at least $6,750 per semester are covered under the IU Fellowship Recipients Plan and are automatically exempt.</a:t>
            </a:r>
          </a:p>
          <a:p>
            <a:pPr lvl="1">
              <a:buFont typeface="Wingdings"/>
              <a:buChar char="Ø"/>
            </a:pPr>
            <a:r>
              <a:rPr lang="en-US"/>
              <a:t>Fellowship awards should be disbursed before HR sends their final list of eligible enrollees to Anthem – September or February</a:t>
            </a:r>
          </a:p>
          <a:p>
            <a:pPr lvl="1">
              <a:buFont typeface="Wingdings"/>
              <a:buChar char="Ø"/>
            </a:pPr>
            <a:r>
              <a:rPr lang="en-US"/>
              <a:t>If disbursal has not happened by the beginning of the semester, students will be billed for the IU International Plan. OIS audits charges and reverses them, but it takes time.</a:t>
            </a:r>
          </a:p>
          <a:p>
            <a:pPr lvl="1">
              <a:buFont typeface="Wingdings"/>
              <a:buChar char="Ø"/>
            </a:pPr>
            <a:r>
              <a:rPr lang="en-US"/>
              <a:t>If fellowship award is lost, insurance coverage remains.</a:t>
            </a:r>
          </a:p>
          <a:p>
            <a:pPr lvl="1">
              <a:buFont typeface="Wingdings"/>
              <a:buChar char="Ø"/>
            </a:pPr>
            <a:r>
              <a:rPr lang="en-US"/>
              <a:t>No SSN required, no issue with enrollment</a:t>
            </a:r>
          </a:p>
        </p:txBody>
      </p:sp>
      <p:sp>
        <p:nvSpPr>
          <p:cNvPr id="7" name="TextBox 6">
            <a:extLst>
              <a:ext uri="{FF2B5EF4-FFF2-40B4-BE49-F238E27FC236}">
                <a16:creationId xmlns:a16="http://schemas.microsoft.com/office/drawing/2014/main" id="{17C1243F-8D82-452A-9F56-4312F2F7F087}"/>
              </a:ext>
            </a:extLst>
          </p:cNvPr>
          <p:cNvSpPr txBox="1"/>
          <p:nvPr/>
        </p:nvSpPr>
        <p:spPr>
          <a:xfrm>
            <a:off x="3951910" y="4173159"/>
            <a:ext cx="4929675" cy="21544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rPr>
              <a:t>It's possible to waive the SAA or Fellowship Plan to join the IU International Plan!</a:t>
            </a:r>
            <a:endParaRPr lang="en-US"/>
          </a:p>
          <a:p>
            <a:endParaRPr lang="en-US">
              <a:cs typeface="Arial"/>
            </a:endParaRPr>
          </a:p>
          <a:p>
            <a:pPr marL="285750" indent="-285750">
              <a:buFont typeface="Wingdings"/>
              <a:buChar char="Ø"/>
            </a:pPr>
            <a:r>
              <a:rPr lang="en-US" sz="1600">
                <a:cs typeface="Arial"/>
              </a:rPr>
              <a:t>Students with dependents could save money by switching to the IU International Plan.</a:t>
            </a:r>
          </a:p>
          <a:p>
            <a:pPr marL="285750" indent="-285750">
              <a:buFont typeface="Wingdings"/>
              <a:buChar char="Ø"/>
            </a:pPr>
            <a:r>
              <a:rPr lang="en-US" sz="1600">
                <a:cs typeface="Arial"/>
              </a:rPr>
              <a:t>Contact OIS to be enrolled and billed</a:t>
            </a:r>
          </a:p>
          <a:p>
            <a:pPr marL="285750" indent="-285750">
              <a:buFont typeface="Wingdings"/>
              <a:buChar char="Ø"/>
            </a:pPr>
            <a:r>
              <a:rPr lang="en-US" sz="1600">
                <a:cs typeface="Arial"/>
              </a:rPr>
              <a:t>File SAA/Fellowship waiver with University Health Plans.</a:t>
            </a:r>
          </a:p>
        </p:txBody>
      </p:sp>
      <p:sp>
        <p:nvSpPr>
          <p:cNvPr id="11" name="Rectangle 10">
            <a:extLst>
              <a:ext uri="{FF2B5EF4-FFF2-40B4-BE49-F238E27FC236}">
                <a16:creationId xmlns:a16="http://schemas.microsoft.com/office/drawing/2014/main" id="{1908BBE8-22AD-43B8-9B24-F2B23D022AB5}"/>
              </a:ext>
            </a:extLst>
          </p:cNvPr>
          <p:cNvSpPr/>
          <p:nvPr/>
        </p:nvSpPr>
        <p:spPr>
          <a:xfrm>
            <a:off x="3886925" y="4169672"/>
            <a:ext cx="4994644" cy="2170370"/>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4" descr="A picture containing text, wall, indoor, person&#10;&#10;Description automatically generated">
            <a:extLst>
              <a:ext uri="{FF2B5EF4-FFF2-40B4-BE49-F238E27FC236}">
                <a16:creationId xmlns:a16="http://schemas.microsoft.com/office/drawing/2014/main" id="{6DF9347B-AFA5-719E-9DB7-64A6E4DBCC69}"/>
              </a:ext>
            </a:extLst>
          </p:cNvPr>
          <p:cNvPicPr>
            <a:picLocks noChangeAspect="1"/>
          </p:cNvPicPr>
          <p:nvPr/>
        </p:nvPicPr>
        <p:blipFill>
          <a:blip r:embed="rId2"/>
          <a:stretch>
            <a:fillRect/>
          </a:stretch>
        </p:blipFill>
        <p:spPr>
          <a:xfrm>
            <a:off x="361950" y="4300728"/>
            <a:ext cx="3381375" cy="1780794"/>
          </a:xfrm>
          <a:prstGeom prst="rect">
            <a:avLst/>
          </a:prstGeom>
        </p:spPr>
      </p:pic>
    </p:spTree>
    <p:extLst>
      <p:ext uri="{BB962C8B-B14F-4D97-AF65-F5344CB8AC3E}">
        <p14:creationId xmlns:p14="http://schemas.microsoft.com/office/powerpoint/2010/main" val="24341868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694" y="3425012"/>
            <a:ext cx="7465870" cy="485448"/>
          </a:xfrm>
        </p:spPr>
        <p:txBody>
          <a:bodyPr/>
          <a:lstStyle/>
          <a:p>
            <a:r>
              <a:rPr lang="en-US" sz="3600">
                <a:latin typeface="+mj-lt"/>
              </a:rPr>
              <a:t>Refugee Task Force </a:t>
            </a:r>
            <a:br>
              <a:rPr lang="en-US" sz="3600"/>
            </a:br>
            <a:r>
              <a:rPr lang="en-US" sz="1800" b="0" i="1"/>
              <a:t>Rendy Schrader, Senior Director of International Student and Scholar         Programs and Initiatives</a:t>
            </a:r>
            <a:br>
              <a:rPr lang="en-US" sz="1800" b="0" i="1"/>
            </a:br>
            <a:r>
              <a:rPr lang="en-US" sz="1800" b="0" i="1"/>
              <a:t>Chris Adams, Senior Associate Director of International Admissions</a:t>
            </a:r>
            <a:br>
              <a:rPr lang="en-US" sz="1800" b="0" i="1"/>
            </a:br>
            <a:br>
              <a:rPr lang="en-US" sz="1800" b="0" i="1"/>
            </a:br>
            <a:endParaRPr lang="en-US" sz="1800" b="0" i="1"/>
          </a:p>
        </p:txBody>
      </p:sp>
    </p:spTree>
    <p:extLst>
      <p:ext uri="{BB962C8B-B14F-4D97-AF65-F5344CB8AC3E}">
        <p14:creationId xmlns:p14="http://schemas.microsoft.com/office/powerpoint/2010/main" val="25882444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g29036d1c5b7_0_29"/>
          <p:cNvSpPr txBox="1">
            <a:spLocks noGrp="1"/>
          </p:cNvSpPr>
          <p:nvPr>
            <p:ph type="ctr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Refugees and Education</a:t>
            </a:r>
            <a:endParaRPr/>
          </a:p>
        </p:txBody>
      </p:sp>
      <p:sp>
        <p:nvSpPr>
          <p:cNvPr id="92" name="Google Shape;92;g29036d1c5b7_0_29"/>
          <p:cNvSpPr txBox="1">
            <a:spLocks noGrp="1"/>
          </p:cNvSpPr>
          <p:nvPr>
            <p:ph type="subTitle" idx="1"/>
          </p:nvPr>
        </p:nvSpPr>
        <p:spPr>
          <a:prstGeom prst="rect">
            <a:avLst/>
          </a:prstGeom>
        </p:spPr>
        <p:txBody>
          <a:bodyPr spcFirstLastPara="1" wrap="square" lIns="91425" tIns="45700" rIns="91425" bIns="45700" anchor="t" anchorCtr="0">
            <a:normAutofit fontScale="62500" lnSpcReduction="20000"/>
          </a:bodyPr>
          <a:lstStyle/>
          <a:p>
            <a:pPr marL="0" lvl="0" indent="0" algn="l" rtl="0">
              <a:spcBef>
                <a:spcPts val="1000"/>
              </a:spcBef>
              <a:spcAft>
                <a:spcPts val="0"/>
              </a:spcAft>
              <a:buNone/>
            </a:pPr>
            <a:r>
              <a:rPr lang="en-US" sz="2800"/>
              <a:t>Forcibly displaced people worldwide: 108.4 million</a:t>
            </a:r>
            <a:endParaRPr sz="2800"/>
          </a:p>
          <a:p>
            <a:pPr marL="508000" lvl="0" indent="-457200" algn="l" rtl="0">
              <a:spcBef>
                <a:spcPts val="1000"/>
              </a:spcBef>
              <a:spcAft>
                <a:spcPts val="0"/>
              </a:spcAft>
              <a:buSzPts val="2800"/>
              <a:buFont typeface="Wingdings" panose="05000000000000000000" pitchFamily="2" charset="2"/>
              <a:buChar char="Ø"/>
            </a:pPr>
            <a:r>
              <a:rPr lang="en-US" sz="2800"/>
              <a:t>62.5 million internally displaced</a:t>
            </a:r>
          </a:p>
          <a:p>
            <a:pPr marL="508000" lvl="0" indent="-457200" algn="l" rtl="0">
              <a:spcBef>
                <a:spcPts val="1000"/>
              </a:spcBef>
              <a:spcAft>
                <a:spcPts val="0"/>
              </a:spcAft>
              <a:buSzPts val="2800"/>
              <a:buFont typeface="Wingdings" panose="05000000000000000000" pitchFamily="2" charset="2"/>
              <a:buChar char="Ø"/>
            </a:pPr>
            <a:endParaRPr sz="2800"/>
          </a:p>
          <a:p>
            <a:pPr marL="508000" lvl="0" indent="-457200" algn="l" rtl="0">
              <a:spcBef>
                <a:spcPts val="0"/>
              </a:spcBef>
              <a:spcAft>
                <a:spcPts val="0"/>
              </a:spcAft>
              <a:buSzPts val="2800"/>
              <a:buFont typeface="Wingdings" panose="05000000000000000000" pitchFamily="2" charset="2"/>
              <a:buChar char="Ø"/>
            </a:pPr>
            <a:r>
              <a:rPr lang="en-US" sz="2800"/>
              <a:t>35.3 million refugees</a:t>
            </a:r>
          </a:p>
          <a:p>
            <a:pPr marL="508000" lvl="0" indent="-457200" algn="l" rtl="0">
              <a:spcBef>
                <a:spcPts val="0"/>
              </a:spcBef>
              <a:spcAft>
                <a:spcPts val="0"/>
              </a:spcAft>
              <a:buSzPts val="2800"/>
              <a:buFont typeface="Wingdings" panose="05000000000000000000" pitchFamily="2" charset="2"/>
              <a:buChar char="Ø"/>
            </a:pPr>
            <a:endParaRPr sz="2800"/>
          </a:p>
          <a:p>
            <a:pPr marL="508000" lvl="0" indent="-457200" algn="l" rtl="0">
              <a:spcBef>
                <a:spcPts val="0"/>
              </a:spcBef>
              <a:spcAft>
                <a:spcPts val="0"/>
              </a:spcAft>
              <a:buSzPts val="2800"/>
              <a:buFont typeface="Wingdings" panose="05000000000000000000" pitchFamily="2" charset="2"/>
              <a:buChar char="Ø"/>
            </a:pPr>
            <a:r>
              <a:rPr lang="en-US" sz="2800"/>
              <a:t>5.4 million asylum-seekers</a:t>
            </a:r>
          </a:p>
          <a:p>
            <a:pPr marL="508000" lvl="0" indent="-457200" algn="l" rtl="0">
              <a:spcBef>
                <a:spcPts val="0"/>
              </a:spcBef>
              <a:spcAft>
                <a:spcPts val="0"/>
              </a:spcAft>
              <a:buSzPts val="2800"/>
              <a:buFont typeface="Wingdings" panose="05000000000000000000" pitchFamily="2" charset="2"/>
              <a:buChar char="Ø"/>
            </a:pPr>
            <a:endParaRPr sz="2800"/>
          </a:p>
          <a:p>
            <a:pPr marL="508000" lvl="0" indent="-457200" algn="l" rtl="0">
              <a:spcBef>
                <a:spcPts val="0"/>
              </a:spcBef>
              <a:spcAft>
                <a:spcPts val="0"/>
              </a:spcAft>
              <a:buSzPts val="2800"/>
              <a:buFont typeface="Wingdings" panose="05000000000000000000" pitchFamily="2" charset="2"/>
              <a:buChar char="Ø"/>
            </a:pPr>
            <a:r>
              <a:rPr lang="en-US" sz="2800"/>
              <a:t>5.2 million in need of int’l protection</a:t>
            </a:r>
            <a:endParaRPr sz="2800"/>
          </a:p>
          <a:p>
            <a:pPr marL="0" lvl="0" indent="0" algn="l" rtl="0">
              <a:spcBef>
                <a:spcPts val="1000"/>
              </a:spcBef>
              <a:spcAft>
                <a:spcPts val="0"/>
              </a:spcAft>
              <a:buNone/>
            </a:pPr>
            <a:r>
              <a:rPr lang="en-US" sz="1400" i="1"/>
              <a:t>https://www.unhcr.org/refugee-statistics/</a:t>
            </a:r>
            <a:endParaRPr sz="1400" i="1"/>
          </a:p>
          <a:p>
            <a:pPr marL="0" lvl="0" indent="0" algn="l" rtl="0">
              <a:spcBef>
                <a:spcPts val="1000"/>
              </a:spcBef>
              <a:spcAft>
                <a:spcPts val="0"/>
              </a:spcAft>
              <a:buNone/>
            </a:pPr>
            <a:endParaRPr sz="2800"/>
          </a:p>
          <a:p>
            <a:pPr marL="0" lvl="0" indent="0" algn="l" rtl="0">
              <a:spcBef>
                <a:spcPts val="1000"/>
              </a:spcBef>
              <a:spcAft>
                <a:spcPts val="0"/>
              </a:spcAft>
              <a:buNone/>
            </a:pPr>
            <a:r>
              <a:rPr lang="en-US" sz="2800"/>
              <a:t>In 2024, 7% have access to higher education, up from just 1% in 2019! UNHCR’s goal is 15% by 2030.</a:t>
            </a:r>
            <a:endParaRPr sz="2800"/>
          </a:p>
          <a:p>
            <a:pPr marL="0" lvl="0" indent="0" algn="l" rtl="0">
              <a:spcBef>
                <a:spcPts val="1000"/>
              </a:spcBef>
              <a:spcAft>
                <a:spcPts val="0"/>
              </a:spcAft>
              <a:buNone/>
            </a:pPr>
            <a:r>
              <a:rPr lang="en-US" sz="1440" i="1"/>
              <a:t>https://www.unhcr.org/us/news/briefing-notes/unhcr-reports-progress-refugee-education-tertiary-enrolment-rate-hits-7-cent#:~:text=GENEVA%20%E2%80%93%20Global%20enrolment%20of%20refugees,UNHCR%2C%20the%20UN%20Refugee%20Agency.</a:t>
            </a:r>
            <a:endParaRPr sz="1440" i="1"/>
          </a:p>
        </p:txBody>
      </p:sp>
      <p:sp>
        <p:nvSpPr>
          <p:cNvPr id="2" name="Text Placeholder 1">
            <a:extLst>
              <a:ext uri="{FF2B5EF4-FFF2-40B4-BE49-F238E27FC236}">
                <a16:creationId xmlns:a16="http://schemas.microsoft.com/office/drawing/2014/main" id="{933291C6-582C-8776-0F27-EF4AC29E6AE3}"/>
              </a:ext>
            </a:extLst>
          </p:cNvPr>
          <p:cNvSpPr>
            <a:spLocks noGrp="1"/>
          </p:cNvSpPr>
          <p:nvPr>
            <p:ph type="body" sz="quarter" idx="10"/>
          </p:nvPr>
        </p:nvSpPr>
        <p:spPr/>
        <p:txBody>
          <a:bodyPr/>
          <a:lstStyle/>
          <a:p>
            <a:endParaRPr lang="en-US"/>
          </a:p>
        </p:txBody>
      </p:sp>
      <p:sp>
        <p:nvSpPr>
          <p:cNvPr id="93" name="Google Shape;93;g29036d1c5b7_0_29"/>
          <p:cNvSpPr txBox="1">
            <a:spLocks noGrp="1"/>
          </p:cNvSpPr>
          <p:nvPr>
            <p:ph type="sldNum" sz="quarter" idx="4294967295"/>
          </p:nvPr>
        </p:nvSpPr>
        <p:spPr>
          <a:xfrm>
            <a:off x="0" y="0"/>
            <a:ext cx="0" cy="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49</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036" y="3654328"/>
            <a:ext cx="7465870" cy="485448"/>
          </a:xfrm>
        </p:spPr>
        <p:txBody>
          <a:bodyPr/>
          <a:lstStyle/>
          <a:p>
            <a:r>
              <a:rPr lang="en-US" sz="3600">
                <a:latin typeface="+mj-lt"/>
              </a:rPr>
              <a:t>Admissions Updates</a:t>
            </a:r>
            <a:br>
              <a:rPr lang="en-US" sz="3600"/>
            </a:br>
            <a:r>
              <a:rPr lang="en-US" sz="1800" b="0" i="1"/>
              <a:t>Renee Lacy, Senior Credentials Analyst</a:t>
            </a:r>
            <a:br>
              <a:rPr lang="en-US" sz="1800" b="0" i="1"/>
            </a:br>
            <a:r>
              <a:rPr lang="en-US" sz="1800" b="0" i="1"/>
              <a:t>Chris Adams, Senior Associate Director of International Admissions</a:t>
            </a:r>
            <a:br>
              <a:rPr lang="en-US" sz="1800" b="0" i="1"/>
            </a:br>
            <a:br>
              <a:rPr lang="en-US" sz="1800" b="0" i="1"/>
            </a:br>
            <a:br>
              <a:rPr lang="en-US" sz="1800" b="0" i="1"/>
            </a:br>
            <a:br>
              <a:rPr lang="en-US" sz="1800" b="0" i="1"/>
            </a:br>
            <a:endParaRPr lang="en-US" sz="1800" b="0" i="1"/>
          </a:p>
        </p:txBody>
      </p:sp>
    </p:spTree>
    <p:extLst>
      <p:ext uri="{BB962C8B-B14F-4D97-AF65-F5344CB8AC3E}">
        <p14:creationId xmlns:p14="http://schemas.microsoft.com/office/powerpoint/2010/main" val="31673499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CE386-A7C6-A385-F6CC-778242F4D0D5}"/>
              </a:ext>
            </a:extLst>
          </p:cNvPr>
          <p:cNvSpPr>
            <a:spLocks noGrp="1"/>
          </p:cNvSpPr>
          <p:nvPr>
            <p:ph type="ctrTitle"/>
          </p:nvPr>
        </p:nvSpPr>
        <p:spPr/>
        <p:txBody>
          <a:bodyPr>
            <a:normAutofit fontScale="90000"/>
          </a:bodyPr>
          <a:lstStyle/>
          <a:p>
            <a:r>
              <a:rPr lang="en-US"/>
              <a:t>IU Refugee Support: </a:t>
            </a:r>
            <a:br>
              <a:rPr lang="en-US"/>
            </a:br>
            <a:r>
              <a:rPr lang="en-US"/>
              <a:t>Population by the numbers</a:t>
            </a:r>
          </a:p>
        </p:txBody>
      </p:sp>
      <p:sp>
        <p:nvSpPr>
          <p:cNvPr id="3" name="Text Placeholder 2">
            <a:extLst>
              <a:ext uri="{FF2B5EF4-FFF2-40B4-BE49-F238E27FC236}">
                <a16:creationId xmlns:a16="http://schemas.microsoft.com/office/drawing/2014/main" id="{20B76109-2BA4-BB1B-AD5C-1C8391EAEF9E}"/>
              </a:ext>
            </a:extLst>
          </p:cNvPr>
          <p:cNvSpPr>
            <a:spLocks noGrp="1"/>
          </p:cNvSpPr>
          <p:nvPr>
            <p:ph type="body" sz="quarter" idx="10"/>
          </p:nvPr>
        </p:nvSpPr>
        <p:spPr/>
        <p:txBody>
          <a:bodyPr/>
          <a:lstStyle/>
          <a:p>
            <a:endParaRPr lang="en-US"/>
          </a:p>
        </p:txBody>
      </p:sp>
      <p:sp>
        <p:nvSpPr>
          <p:cNvPr id="4" name="Content Placeholder 3">
            <a:extLst>
              <a:ext uri="{FF2B5EF4-FFF2-40B4-BE49-F238E27FC236}">
                <a16:creationId xmlns:a16="http://schemas.microsoft.com/office/drawing/2014/main" id="{2CD39842-96E3-DDBD-5129-71AA120D0AB7}"/>
              </a:ext>
            </a:extLst>
          </p:cNvPr>
          <p:cNvSpPr>
            <a:spLocks noGrp="1"/>
          </p:cNvSpPr>
          <p:nvPr>
            <p:ph idx="1"/>
          </p:nvPr>
        </p:nvSpPr>
        <p:spPr>
          <a:xfrm>
            <a:off x="518824" y="2724047"/>
            <a:ext cx="3973277" cy="2815619"/>
          </a:xfrm>
        </p:spPr>
        <p:txBody>
          <a:bodyPr>
            <a:normAutofit fontScale="92500" lnSpcReduction="20000"/>
          </a:bodyPr>
          <a:lstStyle/>
          <a:p>
            <a:pPr>
              <a:buFont typeface="Arial" panose="020B0604020202020204" pitchFamily="34" charset="0"/>
              <a:buChar char="•"/>
            </a:pPr>
            <a:r>
              <a:rPr lang="en-US"/>
              <a:t>42 students on refugee visas, 110 on asylee system-wide</a:t>
            </a:r>
          </a:p>
          <a:p>
            <a:pPr>
              <a:buFont typeface="Arial" panose="020B0604020202020204" pitchFamily="34" charset="0"/>
              <a:buChar char="•"/>
            </a:pPr>
            <a:r>
              <a:rPr lang="en-US"/>
              <a:t>At Bloomington: 27 undergraduates, 13 graduates</a:t>
            </a:r>
          </a:p>
          <a:p>
            <a:pPr>
              <a:buFont typeface="Arial" panose="020B0604020202020204" pitchFamily="34" charset="0"/>
              <a:buChar char="•"/>
            </a:pPr>
            <a:r>
              <a:rPr lang="en-US"/>
              <a:t>4 graduated in Spring 24</a:t>
            </a:r>
          </a:p>
          <a:p>
            <a:pPr>
              <a:buFont typeface="Arial" panose="020B0604020202020204" pitchFamily="34" charset="0"/>
              <a:buChar char="•"/>
            </a:pPr>
            <a:r>
              <a:rPr lang="en-US"/>
              <a:t>Collective GPA 3.63</a:t>
            </a:r>
          </a:p>
          <a:p>
            <a:pPr>
              <a:buFont typeface="Arial" panose="020B0604020202020204" pitchFamily="34" charset="0"/>
              <a:buChar char="•"/>
            </a:pPr>
            <a:r>
              <a:rPr lang="en-US"/>
              <a:t>Anticipating a class of 24 this Fall</a:t>
            </a:r>
          </a:p>
          <a:p>
            <a:pPr>
              <a:buFont typeface="Arial" panose="020B0604020202020204" pitchFamily="34" charset="0"/>
              <a:buChar char="•"/>
            </a:pPr>
            <a:endParaRPr lang="en-US"/>
          </a:p>
        </p:txBody>
      </p:sp>
      <p:graphicFrame>
        <p:nvGraphicFramePr>
          <p:cNvPr id="5" name="Chart 4">
            <a:extLst>
              <a:ext uri="{FF2B5EF4-FFF2-40B4-BE49-F238E27FC236}">
                <a16:creationId xmlns:a16="http://schemas.microsoft.com/office/drawing/2014/main" id="{E378B43A-C77B-8BF7-DD65-340E9CAA4287}"/>
              </a:ext>
            </a:extLst>
          </p:cNvPr>
          <p:cNvGraphicFramePr>
            <a:graphicFrameLocks/>
          </p:cNvGraphicFramePr>
          <p:nvPr/>
        </p:nvGraphicFramePr>
        <p:xfrm>
          <a:off x="4737342" y="2315385"/>
          <a:ext cx="3700462" cy="273496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081654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g29036d1c5b7_1_95"/>
          <p:cNvSpPr txBox="1">
            <a:spLocks noGrp="1"/>
          </p:cNvSpPr>
          <p:nvPr>
            <p:ph type="title"/>
          </p:nvPr>
        </p:nvSpPr>
        <p:spPr>
          <a:xfrm>
            <a:off x="825352" y="866545"/>
            <a:ext cx="6802482" cy="87588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ts val="3600"/>
              <a:buNone/>
            </a:pPr>
            <a:r>
              <a:rPr lang="en-US"/>
              <a:t>Creative Financing – External Sources</a:t>
            </a:r>
            <a:endParaRPr/>
          </a:p>
        </p:txBody>
      </p:sp>
      <p:sp>
        <p:nvSpPr>
          <p:cNvPr id="122" name="Google Shape;122;g29036d1c5b7_1_95"/>
          <p:cNvSpPr txBox="1">
            <a:spLocks noGrp="1"/>
          </p:cNvSpPr>
          <p:nvPr>
            <p:ph type="body" sz="quarter" idx="10"/>
          </p:nvPr>
        </p:nvSpPr>
        <p:spPr>
          <a:prstGeom prst="rect">
            <a:avLst/>
          </a:prstGeom>
          <a:noFill/>
          <a:ln>
            <a:noFill/>
          </a:ln>
        </p:spPr>
        <p:txBody>
          <a:bodyPr spcFirstLastPara="1" wrap="square" lIns="91425" tIns="45700" rIns="91425" bIns="45700" anchor="b" anchorCtr="0">
            <a:normAutofit fontScale="77500" lnSpcReduction="20000"/>
          </a:bodyPr>
          <a:lstStyle/>
          <a:p>
            <a:pPr marL="0" lvl="0" indent="0" algn="l" rtl="0">
              <a:lnSpc>
                <a:spcPct val="90000"/>
              </a:lnSpc>
              <a:spcBef>
                <a:spcPts val="1000"/>
              </a:spcBef>
              <a:spcAft>
                <a:spcPts val="0"/>
              </a:spcAft>
              <a:buSzPts val="3600"/>
              <a:buNone/>
            </a:pPr>
            <a:r>
              <a:rPr lang="en-US"/>
              <a:t>	</a:t>
            </a:r>
            <a:endParaRPr/>
          </a:p>
        </p:txBody>
      </p:sp>
      <p:sp>
        <p:nvSpPr>
          <p:cNvPr id="124" name="Google Shape;124;g29036d1c5b7_1_95"/>
          <p:cNvSpPr txBox="1">
            <a:spLocks noGrp="1"/>
          </p:cNvSpPr>
          <p:nvPr>
            <p:ph sz="half" idx="4294967295"/>
          </p:nvPr>
        </p:nvSpPr>
        <p:spPr>
          <a:xfrm>
            <a:off x="4856718" y="2140690"/>
            <a:ext cx="3887787" cy="368458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ct val="159999"/>
              <a:buNone/>
            </a:pPr>
            <a:r>
              <a:rPr lang="en-US" sz="2400">
                <a:solidFill>
                  <a:schemeClr val="bg1"/>
                </a:solidFill>
                <a:latin typeface="Century Gothic" panose="020B0502020202020204" pitchFamily="34" charset="0"/>
              </a:rPr>
              <a:t>Private Funding</a:t>
            </a:r>
            <a:endParaRPr sz="2400">
              <a:solidFill>
                <a:schemeClr val="bg1"/>
              </a:solidFill>
              <a:latin typeface="Century Gothic" panose="020B0502020202020204" pitchFamily="34" charset="0"/>
            </a:endParaRPr>
          </a:p>
          <a:p>
            <a:pPr marL="421132" lvl="0" indent="-342900" algn="l" rtl="0">
              <a:lnSpc>
                <a:spcPct val="90000"/>
              </a:lnSpc>
              <a:spcBef>
                <a:spcPts val="1000"/>
              </a:spcBef>
              <a:spcAft>
                <a:spcPts val="0"/>
              </a:spcAft>
              <a:buSzPct val="151578"/>
              <a:buFont typeface="Arial" panose="020B0604020202020204" pitchFamily="34" charset="0"/>
              <a:buChar char="•"/>
            </a:pPr>
            <a:r>
              <a:rPr lang="en-US" sz="1900" b="1">
                <a:solidFill>
                  <a:schemeClr val="bg1"/>
                </a:solidFill>
              </a:rPr>
              <a:t>Individuals</a:t>
            </a:r>
            <a:endParaRPr sz="1900" b="1">
              <a:solidFill>
                <a:schemeClr val="bg1"/>
              </a:solidFill>
            </a:endParaRPr>
          </a:p>
          <a:p>
            <a:pPr marL="421132" lvl="0" indent="-342900" algn="l" rtl="0">
              <a:lnSpc>
                <a:spcPct val="90000"/>
              </a:lnSpc>
              <a:spcBef>
                <a:spcPts val="1000"/>
              </a:spcBef>
              <a:spcAft>
                <a:spcPts val="0"/>
              </a:spcAft>
              <a:buSzPct val="151578"/>
              <a:buFont typeface="Arial" panose="020B0604020202020204" pitchFamily="34" charset="0"/>
              <a:buChar char="•"/>
            </a:pPr>
            <a:r>
              <a:rPr lang="en-US" sz="1900" b="1">
                <a:solidFill>
                  <a:schemeClr val="bg1"/>
                </a:solidFill>
              </a:rPr>
              <a:t>Churches</a:t>
            </a:r>
            <a:endParaRPr sz="1900" b="1">
              <a:solidFill>
                <a:schemeClr val="bg1"/>
              </a:solidFill>
            </a:endParaRPr>
          </a:p>
          <a:p>
            <a:pPr marL="421132" lvl="0" indent="-342900" algn="l" rtl="0">
              <a:lnSpc>
                <a:spcPct val="90000"/>
              </a:lnSpc>
              <a:spcBef>
                <a:spcPts val="1000"/>
              </a:spcBef>
              <a:spcAft>
                <a:spcPts val="0"/>
              </a:spcAft>
              <a:buSzPct val="151578"/>
              <a:buFont typeface="Arial" panose="020B0604020202020204" pitchFamily="34" charset="0"/>
              <a:buChar char="•"/>
            </a:pPr>
            <a:r>
              <a:rPr lang="en-US" sz="1900" b="1">
                <a:solidFill>
                  <a:schemeClr val="bg1"/>
                </a:solidFill>
              </a:rPr>
              <a:t>Established ethnic communities</a:t>
            </a:r>
            <a:endParaRPr sz="1900" b="1">
              <a:solidFill>
                <a:schemeClr val="bg1"/>
              </a:solidFill>
            </a:endParaRPr>
          </a:p>
          <a:p>
            <a:pPr marL="421132" lvl="0" indent="-342900" algn="l" rtl="0">
              <a:lnSpc>
                <a:spcPct val="90000"/>
              </a:lnSpc>
              <a:spcBef>
                <a:spcPts val="1000"/>
              </a:spcBef>
              <a:spcAft>
                <a:spcPts val="0"/>
              </a:spcAft>
              <a:buSzPct val="151578"/>
              <a:buFont typeface="Arial" panose="020B0604020202020204" pitchFamily="34" charset="0"/>
              <a:buChar char="•"/>
            </a:pPr>
            <a:r>
              <a:rPr lang="en-US" sz="1900" b="1">
                <a:solidFill>
                  <a:schemeClr val="bg1"/>
                </a:solidFill>
              </a:rPr>
              <a:t>Corporate Support </a:t>
            </a:r>
            <a:endParaRPr sz="1900" b="1">
              <a:solidFill>
                <a:schemeClr val="bg1"/>
              </a:solidFill>
            </a:endParaRPr>
          </a:p>
          <a:p>
            <a:pPr marL="0" lvl="0" indent="0" algn="l" rtl="0">
              <a:lnSpc>
                <a:spcPct val="90000"/>
              </a:lnSpc>
              <a:spcBef>
                <a:spcPts val="1000"/>
              </a:spcBef>
              <a:spcAft>
                <a:spcPts val="0"/>
              </a:spcAft>
              <a:buSzPct val="159999"/>
              <a:buNone/>
            </a:pPr>
            <a:endParaRPr/>
          </a:p>
          <a:p>
            <a:pPr marL="457200" lvl="0" indent="-228600" algn="l" rtl="0">
              <a:lnSpc>
                <a:spcPct val="90000"/>
              </a:lnSpc>
              <a:spcBef>
                <a:spcPts val="1000"/>
              </a:spcBef>
              <a:spcAft>
                <a:spcPts val="0"/>
              </a:spcAft>
              <a:buSzPct val="159999"/>
              <a:buNone/>
            </a:pPr>
            <a:endParaRPr/>
          </a:p>
          <a:p>
            <a:pPr marL="0" lvl="0" indent="0" algn="l" rtl="0">
              <a:lnSpc>
                <a:spcPct val="90000"/>
              </a:lnSpc>
              <a:spcBef>
                <a:spcPts val="1000"/>
              </a:spcBef>
              <a:spcAft>
                <a:spcPts val="0"/>
              </a:spcAft>
              <a:buSzPct val="159999"/>
              <a:buNone/>
            </a:pPr>
            <a:endParaRPr/>
          </a:p>
        </p:txBody>
      </p:sp>
      <p:sp>
        <p:nvSpPr>
          <p:cNvPr id="123" name="Google Shape;123;g29036d1c5b7_1_95"/>
          <p:cNvSpPr txBox="1">
            <a:spLocks noGrp="1"/>
          </p:cNvSpPr>
          <p:nvPr>
            <p:ph type="body" sz="quarter" idx="4294967295"/>
          </p:nvPr>
        </p:nvSpPr>
        <p:spPr>
          <a:xfrm>
            <a:off x="703262" y="2306868"/>
            <a:ext cx="3868738" cy="3684587"/>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1000"/>
              </a:spcBef>
              <a:spcAft>
                <a:spcPts val="0"/>
              </a:spcAft>
              <a:buSzPct val="159999"/>
              <a:buNone/>
            </a:pPr>
            <a:r>
              <a:rPr lang="en-US" sz="2400">
                <a:solidFill>
                  <a:schemeClr val="bg1"/>
                </a:solidFill>
              </a:rPr>
              <a:t>Agencies</a:t>
            </a:r>
            <a:endParaRPr sz="2400">
              <a:solidFill>
                <a:schemeClr val="bg1"/>
              </a:solidFill>
            </a:endParaRPr>
          </a:p>
          <a:p>
            <a:pPr marL="914400" lvl="1" indent="-402336" algn="l" rtl="0">
              <a:lnSpc>
                <a:spcPct val="90000"/>
              </a:lnSpc>
              <a:spcBef>
                <a:spcPts val="1000"/>
              </a:spcBef>
              <a:spcAft>
                <a:spcPts val="0"/>
              </a:spcAft>
              <a:buSzPct val="159999"/>
              <a:buFont typeface="Arial" panose="020B0604020202020204" pitchFamily="34" charset="0"/>
              <a:buChar char="•"/>
            </a:pPr>
            <a:r>
              <a:rPr lang="en-US" u="sng">
                <a:solidFill>
                  <a:schemeClr val="bg1"/>
                </a:solidFill>
                <a:hlinkClick r:id="rId3">
                  <a:extLst>
                    <a:ext uri="{A12FA001-AC4F-418D-AE19-62706E023703}">
                      <ahyp:hlinkClr xmlns:ahyp="http://schemas.microsoft.com/office/drawing/2018/hyperlinkcolor" val="tx"/>
                    </a:ext>
                  </a:extLst>
                </a:hlinkClick>
              </a:rPr>
              <a:t>IIE</a:t>
            </a:r>
            <a:endParaRPr>
              <a:solidFill>
                <a:schemeClr val="bg1"/>
              </a:solidFill>
            </a:endParaRPr>
          </a:p>
          <a:p>
            <a:pPr marL="914400" lvl="1" indent="-402336" algn="l" rtl="0">
              <a:lnSpc>
                <a:spcPct val="90000"/>
              </a:lnSpc>
              <a:spcBef>
                <a:spcPts val="1000"/>
              </a:spcBef>
              <a:spcAft>
                <a:spcPts val="0"/>
              </a:spcAft>
              <a:buSzPct val="159999"/>
              <a:buFont typeface="Arial" panose="020B0604020202020204" pitchFamily="34" charset="0"/>
              <a:buChar char="•"/>
            </a:pPr>
            <a:r>
              <a:rPr lang="en-US" u="sng">
                <a:solidFill>
                  <a:schemeClr val="bg1"/>
                </a:solidFill>
                <a:hlinkClick r:id="rId4">
                  <a:extLst>
                    <a:ext uri="{A12FA001-AC4F-418D-AE19-62706E023703}">
                      <ahyp:hlinkClr xmlns:ahyp="http://schemas.microsoft.com/office/drawing/2018/hyperlinkcolor" val="tx"/>
                    </a:ext>
                  </a:extLst>
                </a:hlinkClick>
              </a:rPr>
              <a:t>President’s Alliance </a:t>
            </a:r>
            <a:r>
              <a:rPr lang="en-US">
                <a:solidFill>
                  <a:schemeClr val="bg1"/>
                </a:solidFill>
              </a:rPr>
              <a:t>(for ideas)</a:t>
            </a:r>
            <a:endParaRPr>
              <a:solidFill>
                <a:schemeClr val="bg1"/>
              </a:solidFill>
            </a:endParaRPr>
          </a:p>
          <a:p>
            <a:pPr marL="914400" lvl="1" indent="-402336" algn="l" rtl="0">
              <a:lnSpc>
                <a:spcPct val="90000"/>
              </a:lnSpc>
              <a:spcBef>
                <a:spcPts val="1000"/>
              </a:spcBef>
              <a:spcAft>
                <a:spcPts val="0"/>
              </a:spcAft>
              <a:buSzPct val="159999"/>
              <a:buFont typeface="Arial" panose="020B0604020202020204" pitchFamily="34" charset="0"/>
              <a:buChar char="•"/>
            </a:pPr>
            <a:r>
              <a:rPr lang="en-US" u="sng">
                <a:solidFill>
                  <a:schemeClr val="bg1"/>
                </a:solidFill>
                <a:hlinkClick r:id="rId5">
                  <a:extLst>
                    <a:ext uri="{A12FA001-AC4F-418D-AE19-62706E023703}">
                      <ahyp:hlinkClr xmlns:ahyp="http://schemas.microsoft.com/office/drawing/2018/hyperlinkcolor" val="tx"/>
                    </a:ext>
                  </a:extLst>
                </a:hlinkClick>
              </a:rPr>
              <a:t>ECAR</a:t>
            </a:r>
            <a:endParaRPr>
              <a:solidFill>
                <a:schemeClr val="bg1"/>
              </a:solidFill>
            </a:endParaRPr>
          </a:p>
          <a:p>
            <a:pPr marL="914400" lvl="1" indent="-402336" algn="l" rtl="0">
              <a:lnSpc>
                <a:spcPct val="90000"/>
              </a:lnSpc>
              <a:spcBef>
                <a:spcPts val="1000"/>
              </a:spcBef>
              <a:spcAft>
                <a:spcPts val="0"/>
              </a:spcAft>
              <a:buSzPct val="159999"/>
              <a:buFont typeface="Arial" panose="020B0604020202020204" pitchFamily="34" charset="0"/>
              <a:buChar char="•"/>
            </a:pPr>
            <a:r>
              <a:rPr lang="en-US">
                <a:solidFill>
                  <a:schemeClr val="bg1"/>
                </a:solidFill>
              </a:rPr>
              <a:t>Resettlement Groups</a:t>
            </a:r>
            <a:endParaRPr>
              <a:solidFill>
                <a:schemeClr val="bg1"/>
              </a:solidFill>
            </a:endParaRPr>
          </a:p>
          <a:p>
            <a:pPr marL="1028700" lvl="1" indent="-342900" algn="l" rtl="0">
              <a:lnSpc>
                <a:spcPct val="90000"/>
              </a:lnSpc>
              <a:spcBef>
                <a:spcPts val="1000"/>
              </a:spcBef>
              <a:spcAft>
                <a:spcPts val="0"/>
              </a:spcAft>
              <a:buSzPct val="159999"/>
              <a:buFont typeface="Arial" panose="020B0604020202020204" pitchFamily="34" charset="0"/>
              <a:buChar char="•"/>
            </a:pPr>
            <a:endParaRPr>
              <a:solidFill>
                <a:schemeClr val="bg1"/>
              </a:solidFill>
            </a:endParaRPr>
          </a:p>
          <a:p>
            <a:pPr marL="914400" lvl="1" indent="-402336" algn="l" rtl="0">
              <a:lnSpc>
                <a:spcPct val="90000"/>
              </a:lnSpc>
              <a:spcBef>
                <a:spcPts val="1000"/>
              </a:spcBef>
              <a:spcAft>
                <a:spcPts val="0"/>
              </a:spcAft>
              <a:buSzPct val="159999"/>
              <a:buFont typeface="Arial" panose="020B0604020202020204" pitchFamily="34" charset="0"/>
              <a:buChar char="•"/>
            </a:pPr>
            <a:r>
              <a:rPr lang="en-US">
                <a:solidFill>
                  <a:schemeClr val="bg1"/>
                </a:solidFill>
              </a:rPr>
              <a:t>Government</a:t>
            </a:r>
            <a:endParaRPr>
              <a:solidFill>
                <a:schemeClr val="bg1"/>
              </a:solidFill>
            </a:endParaRPr>
          </a:p>
          <a:p>
            <a:pPr marL="1371600" lvl="2" indent="-363728" algn="l" rtl="0">
              <a:lnSpc>
                <a:spcPct val="90000"/>
              </a:lnSpc>
              <a:spcBef>
                <a:spcPts val="1000"/>
              </a:spcBef>
              <a:spcAft>
                <a:spcPts val="0"/>
              </a:spcAft>
              <a:buSzPct val="160000"/>
              <a:buFont typeface="Arial" panose="020B0604020202020204" pitchFamily="34" charset="0"/>
              <a:buChar char="•"/>
            </a:pPr>
            <a:r>
              <a:rPr lang="en-US">
                <a:solidFill>
                  <a:schemeClr val="bg1"/>
                </a:solidFill>
              </a:rPr>
              <a:t>Federal – Pell grants</a:t>
            </a:r>
            <a:endParaRPr>
              <a:solidFill>
                <a:schemeClr val="bg1"/>
              </a:solidFill>
            </a:endParaRPr>
          </a:p>
          <a:p>
            <a:pPr marL="1371600" lvl="2" indent="-363728" algn="l" rtl="0">
              <a:lnSpc>
                <a:spcPct val="90000"/>
              </a:lnSpc>
              <a:spcBef>
                <a:spcPts val="1000"/>
              </a:spcBef>
              <a:spcAft>
                <a:spcPts val="0"/>
              </a:spcAft>
              <a:buSzPct val="160000"/>
              <a:buFont typeface="Arial" panose="020B0604020202020204" pitchFamily="34" charset="0"/>
              <a:buChar char="•"/>
            </a:pPr>
            <a:r>
              <a:rPr lang="en-US" u="sng">
                <a:solidFill>
                  <a:schemeClr val="bg1"/>
                </a:solidFill>
                <a:hlinkClick r:id="rId6">
                  <a:extLst>
                    <a:ext uri="{A12FA001-AC4F-418D-AE19-62706E023703}">
                      <ahyp:hlinkClr xmlns:ahyp="http://schemas.microsoft.com/office/drawing/2018/hyperlinkcolor" val="tx"/>
                    </a:ext>
                  </a:extLst>
                </a:hlinkClick>
              </a:rPr>
              <a:t>State</a:t>
            </a:r>
            <a:r>
              <a:rPr lang="en-US">
                <a:solidFill>
                  <a:schemeClr val="bg1"/>
                </a:solidFill>
              </a:rPr>
              <a:t> </a:t>
            </a:r>
            <a:endParaRPr>
              <a:solidFill>
                <a:schemeClr val="bg1"/>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g29036d1c5b7_1_169"/>
          <p:cNvSpPr txBox="1"/>
          <p:nvPr/>
        </p:nvSpPr>
        <p:spPr>
          <a:xfrm>
            <a:off x="508335" y="426194"/>
            <a:ext cx="6845400" cy="1108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300" b="0" i="0" u="none" strike="noStrike" cap="none">
                <a:solidFill>
                  <a:srgbClr val="000000"/>
                </a:solidFill>
                <a:latin typeface="Arial"/>
                <a:ea typeface="Arial"/>
                <a:cs typeface="Arial"/>
                <a:sym typeface="Arial"/>
              </a:rPr>
              <a:t>Creative Financing – Internal Sources</a:t>
            </a:r>
            <a:endParaRPr/>
          </a:p>
        </p:txBody>
      </p:sp>
      <p:sp>
        <p:nvSpPr>
          <p:cNvPr id="130" name="Google Shape;130;g29036d1c5b7_1_169"/>
          <p:cNvSpPr txBox="1"/>
          <p:nvPr/>
        </p:nvSpPr>
        <p:spPr>
          <a:xfrm>
            <a:off x="2125687" y="2089865"/>
            <a:ext cx="4571100" cy="3323946"/>
          </a:xfrm>
          <a:prstGeom prst="rect">
            <a:avLst/>
          </a:prstGeom>
          <a:noFill/>
          <a:ln>
            <a:noFill/>
          </a:ln>
        </p:spPr>
        <p:txBody>
          <a:bodyPr spcFirstLastPara="1" wrap="square" lIns="91425" tIns="45700" rIns="91425" bIns="45700" anchor="t" anchorCtr="0">
            <a:spAutoFit/>
          </a:bodyPr>
          <a:lstStyle/>
          <a:p>
            <a:pPr marR="0" lvl="0" algn="l" rtl="0">
              <a:lnSpc>
                <a:spcPct val="100000"/>
              </a:lnSpc>
              <a:spcBef>
                <a:spcPts val="0"/>
              </a:spcBef>
              <a:spcAft>
                <a:spcPts val="0"/>
              </a:spcAft>
              <a:buClr>
                <a:srgbClr val="000000"/>
              </a:buClr>
              <a:buSzPts val="2100"/>
            </a:pPr>
            <a:endParaRPr lang="en-US" sz="2100">
              <a:cs typeface="Arial"/>
            </a:endParaRPr>
          </a:p>
          <a:p>
            <a:pPr marL="342900" marR="0" lvl="0" indent="-342900" algn="l" rtl="0">
              <a:lnSpc>
                <a:spcPct val="100000"/>
              </a:lnSpc>
              <a:spcBef>
                <a:spcPts val="0"/>
              </a:spcBef>
              <a:spcAft>
                <a:spcPts val="0"/>
              </a:spcAft>
              <a:buClr>
                <a:srgbClr val="000000"/>
              </a:buClr>
              <a:buSzPts val="2100"/>
              <a:buFont typeface="Arial"/>
              <a:buChar char="•"/>
            </a:pPr>
            <a:r>
              <a:rPr lang="en-US" sz="2100" b="0" i="0" u="none" strike="noStrike" cap="none">
                <a:solidFill>
                  <a:srgbClr val="000000"/>
                </a:solidFill>
                <a:latin typeface="Arial"/>
                <a:ea typeface="Arial"/>
                <a:cs typeface="Arial"/>
                <a:sym typeface="Arial"/>
              </a:rPr>
              <a:t>Provost</a:t>
            </a:r>
            <a:endParaRPr/>
          </a:p>
          <a:p>
            <a:pPr marL="342900" marR="0" lvl="0" indent="-342900" algn="l" rtl="0">
              <a:lnSpc>
                <a:spcPct val="100000"/>
              </a:lnSpc>
              <a:spcBef>
                <a:spcPts val="0"/>
              </a:spcBef>
              <a:spcAft>
                <a:spcPts val="0"/>
              </a:spcAft>
              <a:buClr>
                <a:srgbClr val="000000"/>
              </a:buClr>
              <a:buSzPts val="2100"/>
              <a:buFont typeface="Arial"/>
              <a:buChar char="•"/>
            </a:pPr>
            <a:r>
              <a:rPr lang="en-US" sz="2100" b="0" i="0" u="none" strike="noStrike" cap="none">
                <a:solidFill>
                  <a:srgbClr val="000000"/>
                </a:solidFill>
                <a:latin typeface="Arial"/>
                <a:ea typeface="Arial"/>
                <a:cs typeface="Arial"/>
                <a:sym typeface="Arial"/>
              </a:rPr>
              <a:t>University Foundation</a:t>
            </a:r>
            <a:endParaRPr/>
          </a:p>
          <a:p>
            <a:pPr marL="342900" marR="0" lvl="0" indent="-342900" algn="l" rtl="0">
              <a:lnSpc>
                <a:spcPct val="100000"/>
              </a:lnSpc>
              <a:spcBef>
                <a:spcPts val="0"/>
              </a:spcBef>
              <a:spcAft>
                <a:spcPts val="0"/>
              </a:spcAft>
              <a:buClr>
                <a:srgbClr val="000000"/>
              </a:buClr>
              <a:buSzPts val="2100"/>
              <a:buFont typeface="Arial"/>
              <a:buChar char="•"/>
            </a:pPr>
            <a:r>
              <a:rPr lang="en-US" sz="2100" b="0" i="0" u="none" strike="noStrike" cap="none">
                <a:solidFill>
                  <a:srgbClr val="000000"/>
                </a:solidFill>
                <a:latin typeface="Arial"/>
                <a:ea typeface="Arial"/>
                <a:cs typeface="Arial"/>
                <a:sym typeface="Arial"/>
              </a:rPr>
              <a:t>Housing</a:t>
            </a:r>
            <a:endParaRPr/>
          </a:p>
          <a:p>
            <a:pPr marL="342900" marR="0" lvl="0" indent="-342900" algn="l" rtl="0">
              <a:lnSpc>
                <a:spcPct val="100000"/>
              </a:lnSpc>
              <a:spcBef>
                <a:spcPts val="0"/>
              </a:spcBef>
              <a:spcAft>
                <a:spcPts val="0"/>
              </a:spcAft>
              <a:buClr>
                <a:srgbClr val="000000"/>
              </a:buClr>
              <a:buSzPts val="2100"/>
              <a:buFont typeface="Arial"/>
              <a:buChar char="•"/>
            </a:pPr>
            <a:r>
              <a:rPr lang="en-US" sz="2100" b="0" i="0" u="none" strike="noStrike" cap="none">
                <a:solidFill>
                  <a:srgbClr val="000000"/>
                </a:solidFill>
                <a:latin typeface="Arial"/>
                <a:ea typeface="Arial"/>
                <a:cs typeface="Arial"/>
                <a:sym typeface="Arial"/>
              </a:rPr>
              <a:t>Talk to Financial Aid</a:t>
            </a:r>
            <a:endParaRPr/>
          </a:p>
          <a:p>
            <a:pPr marL="342900" marR="0" lvl="0" indent="-342900" algn="l" rtl="0">
              <a:lnSpc>
                <a:spcPct val="100000"/>
              </a:lnSpc>
              <a:spcBef>
                <a:spcPts val="0"/>
              </a:spcBef>
              <a:spcAft>
                <a:spcPts val="0"/>
              </a:spcAft>
              <a:buClr>
                <a:srgbClr val="000000"/>
              </a:buClr>
              <a:buSzPts val="2100"/>
              <a:buFont typeface="Arial"/>
              <a:buChar char="•"/>
            </a:pPr>
            <a:r>
              <a:rPr lang="en-US" sz="2100" b="0" i="0" u="none" strike="noStrike" cap="none">
                <a:solidFill>
                  <a:srgbClr val="000000"/>
                </a:solidFill>
                <a:latin typeface="Arial"/>
                <a:ea typeface="Arial"/>
                <a:cs typeface="Arial"/>
                <a:sym typeface="Arial"/>
              </a:rPr>
              <a:t>Student-driven contributions</a:t>
            </a:r>
            <a:endParaRPr/>
          </a:p>
          <a:p>
            <a:pPr marL="342900" marR="0" lvl="0" indent="-342900" algn="l" rtl="0">
              <a:lnSpc>
                <a:spcPct val="100000"/>
              </a:lnSpc>
              <a:spcBef>
                <a:spcPts val="0"/>
              </a:spcBef>
              <a:spcAft>
                <a:spcPts val="0"/>
              </a:spcAft>
              <a:buClr>
                <a:srgbClr val="000000"/>
              </a:buClr>
              <a:buSzPts val="2100"/>
              <a:buFont typeface="Arial"/>
              <a:buChar char="•"/>
            </a:pPr>
            <a:r>
              <a:rPr lang="en-US" sz="2100" b="0" i="0" u="none" strike="noStrike" cap="none">
                <a:solidFill>
                  <a:srgbClr val="000000"/>
                </a:solidFill>
                <a:latin typeface="Arial"/>
                <a:ea typeface="Arial"/>
                <a:cs typeface="Arial"/>
                <a:sym typeface="Arial"/>
              </a:rPr>
              <a:t>Admissions</a:t>
            </a:r>
            <a:endParaRPr/>
          </a:p>
          <a:p>
            <a:pPr marL="342900" marR="0" lvl="0" indent="-342900" algn="l" rtl="0">
              <a:lnSpc>
                <a:spcPct val="100000"/>
              </a:lnSpc>
              <a:spcBef>
                <a:spcPts val="0"/>
              </a:spcBef>
              <a:spcAft>
                <a:spcPts val="0"/>
              </a:spcAft>
              <a:buClr>
                <a:srgbClr val="000000"/>
              </a:buClr>
              <a:buSzPts val="2100"/>
              <a:buFont typeface="Arial"/>
              <a:buChar char="•"/>
            </a:pPr>
            <a:r>
              <a:rPr lang="en-US" sz="2100" b="0" i="0" u="none" strike="noStrike" cap="none">
                <a:solidFill>
                  <a:srgbClr val="000000"/>
                </a:solidFill>
                <a:latin typeface="Arial"/>
                <a:ea typeface="Arial"/>
                <a:cs typeface="Arial"/>
                <a:sym typeface="Arial"/>
              </a:rPr>
              <a:t>First Generation programs</a:t>
            </a:r>
            <a:endParaRPr/>
          </a:p>
          <a:p>
            <a:pPr marL="342900" marR="0" lvl="0" indent="-342900" algn="l" rtl="0">
              <a:lnSpc>
                <a:spcPct val="100000"/>
              </a:lnSpc>
              <a:spcBef>
                <a:spcPts val="0"/>
              </a:spcBef>
              <a:spcAft>
                <a:spcPts val="0"/>
              </a:spcAft>
              <a:buClr>
                <a:srgbClr val="000000"/>
              </a:buClr>
              <a:buSzPts val="2100"/>
              <a:buFont typeface="Arial"/>
              <a:buChar char="•"/>
            </a:pPr>
            <a:r>
              <a:rPr lang="en-US" sz="2100" b="0" i="0" u="none" strike="noStrike" cap="none">
                <a:solidFill>
                  <a:srgbClr val="000000"/>
                </a:solidFill>
                <a:latin typeface="Arial"/>
                <a:ea typeface="Arial"/>
                <a:cs typeface="Arial"/>
                <a:sym typeface="Arial"/>
              </a:rPr>
              <a:t>In-kind Support</a:t>
            </a:r>
          </a:p>
          <a:p>
            <a:pPr marL="342900" indent="-342900">
              <a:buClr>
                <a:srgbClr val="000000"/>
              </a:buClr>
              <a:buSzPts val="2100"/>
              <a:buFont typeface="Arial"/>
              <a:buChar char="•"/>
            </a:pPr>
            <a:r>
              <a:rPr lang="en-US" sz="2100">
                <a:highlight>
                  <a:srgbClr val="FFFF00"/>
                </a:highlight>
                <a:cs typeface="Arial"/>
              </a:rPr>
              <a:t>Graduate Departments!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694" y="3425340"/>
            <a:ext cx="7815384" cy="485120"/>
          </a:xfrm>
        </p:spPr>
        <p:txBody>
          <a:bodyPr/>
          <a:lstStyle/>
          <a:p>
            <a:pPr algn="ctr"/>
            <a:r>
              <a:rPr lang="en-US" sz="3200"/>
              <a:t>Thank you for joining!</a:t>
            </a:r>
            <a:br>
              <a:rPr lang="en-US" sz="3200"/>
            </a:br>
            <a:br>
              <a:rPr lang="en-US" sz="3200"/>
            </a:br>
            <a:br>
              <a:rPr lang="en-US" sz="3200"/>
            </a:br>
            <a:br>
              <a:rPr lang="en-US" sz="3200"/>
            </a:br>
            <a:r>
              <a:rPr lang="en-US" sz="3200"/>
              <a:t>Questions/Comments?</a:t>
            </a:r>
            <a:br>
              <a:rPr lang="en-US" sz="3200"/>
            </a:br>
            <a:br>
              <a:rPr lang="en-US" sz="2000" b="0" i="1"/>
            </a:br>
            <a:endParaRPr lang="en-US" sz="2000" b="0" i="1"/>
          </a:p>
        </p:txBody>
      </p:sp>
    </p:spTree>
    <p:extLst>
      <p:ext uri="{BB962C8B-B14F-4D97-AF65-F5344CB8AC3E}">
        <p14:creationId xmlns:p14="http://schemas.microsoft.com/office/powerpoint/2010/main" val="2957443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E8A24D-23AE-55E9-E849-1B1AEEEC6C1D}"/>
              </a:ext>
            </a:extLst>
          </p:cNvPr>
          <p:cNvPicPr>
            <a:picLocks noChangeAspect="1"/>
          </p:cNvPicPr>
          <p:nvPr/>
        </p:nvPicPr>
        <p:blipFill>
          <a:blip r:embed="rId2"/>
          <a:stretch>
            <a:fillRect/>
          </a:stretch>
        </p:blipFill>
        <p:spPr>
          <a:xfrm>
            <a:off x="5127180" y="2652157"/>
            <a:ext cx="4016820" cy="2711353"/>
          </a:xfrm>
          <a:prstGeom prst="rect">
            <a:avLst/>
          </a:prstGeom>
          <a:noFill/>
        </p:spPr>
      </p:pic>
      <p:sp>
        <p:nvSpPr>
          <p:cNvPr id="12" name="Title 1">
            <a:extLst>
              <a:ext uri="{FF2B5EF4-FFF2-40B4-BE49-F238E27FC236}">
                <a16:creationId xmlns:a16="http://schemas.microsoft.com/office/drawing/2014/main" id="{1B191AA4-4246-497A-BFE8-95092B5CFCFD}"/>
              </a:ext>
            </a:extLst>
          </p:cNvPr>
          <p:cNvSpPr>
            <a:spLocks noGrp="1"/>
          </p:cNvSpPr>
          <p:nvPr>
            <p:ph type="title"/>
          </p:nvPr>
        </p:nvSpPr>
        <p:spPr>
          <a:xfrm>
            <a:off x="525304" y="619181"/>
            <a:ext cx="4560579" cy="1039091"/>
          </a:xfrm>
        </p:spPr>
        <p:txBody>
          <a:bodyPr anchor="ctr">
            <a:normAutofit/>
          </a:bodyPr>
          <a:lstStyle/>
          <a:p>
            <a:pPr>
              <a:lnSpc>
                <a:spcPct val="90000"/>
              </a:lnSpc>
            </a:pPr>
            <a:r>
              <a:rPr lang="en-US"/>
              <a:t>The Helpful OIS Tool: The INTRANET</a:t>
            </a:r>
          </a:p>
        </p:txBody>
      </p:sp>
      <p:sp>
        <p:nvSpPr>
          <p:cNvPr id="19" name="Content Placeholder 3">
            <a:extLst>
              <a:ext uri="{FF2B5EF4-FFF2-40B4-BE49-F238E27FC236}">
                <a16:creationId xmlns:a16="http://schemas.microsoft.com/office/drawing/2014/main" id="{A850286E-8A93-8FA6-CA7C-1DD873F2E1D3}"/>
              </a:ext>
            </a:extLst>
          </p:cNvPr>
          <p:cNvSpPr>
            <a:spLocks noGrp="1"/>
          </p:cNvSpPr>
          <p:nvPr>
            <p:ph idx="1"/>
          </p:nvPr>
        </p:nvSpPr>
        <p:spPr>
          <a:xfrm>
            <a:off x="525304" y="1922839"/>
            <a:ext cx="4560579" cy="4169990"/>
          </a:xfrm>
        </p:spPr>
        <p:txBody>
          <a:bodyPr/>
          <a:lstStyle/>
          <a:p>
            <a:r>
              <a:rPr lang="en-US">
                <a:solidFill>
                  <a:schemeClr val="accent5">
                    <a:lumMod val="60000"/>
                    <a:lumOff val="40000"/>
                  </a:schemeClr>
                </a:solidFill>
                <a:hlinkClick r:id="rId3">
                  <a:extLst>
                    <a:ext uri="{A12FA001-AC4F-418D-AE19-62706E023703}">
                      <ahyp:hlinkClr xmlns:ahyp="http://schemas.microsoft.com/office/drawing/2018/hyperlinkcolor" val="tx"/>
                    </a:ext>
                  </a:extLst>
                </a:hlinkClick>
              </a:rPr>
              <a:t>https://ois.iu.edu/intranet/index.html</a:t>
            </a:r>
            <a:endParaRPr lang="en-US">
              <a:solidFill>
                <a:schemeClr val="accent5">
                  <a:lumMod val="60000"/>
                  <a:lumOff val="40000"/>
                </a:schemeClr>
              </a:solidFill>
            </a:endParaRPr>
          </a:p>
          <a:p>
            <a:r>
              <a:rPr lang="en-US"/>
              <a:t>What does it include? </a:t>
            </a:r>
          </a:p>
          <a:p>
            <a:pPr lvl="1"/>
            <a:r>
              <a:rPr lang="en-US"/>
              <a:t>Training Videos</a:t>
            </a:r>
          </a:p>
          <a:p>
            <a:pPr lvl="1"/>
            <a:r>
              <a:rPr lang="en-US"/>
              <a:t>Policies</a:t>
            </a:r>
          </a:p>
          <a:p>
            <a:pPr lvl="1"/>
            <a:r>
              <a:rPr lang="en-US"/>
              <a:t>Country Profiles</a:t>
            </a:r>
          </a:p>
          <a:p>
            <a:pPr lvl="1"/>
            <a:r>
              <a:rPr lang="en-US"/>
              <a:t>Links</a:t>
            </a:r>
          </a:p>
          <a:p>
            <a:r>
              <a:rPr lang="en-US"/>
              <a:t>If you need access to the Intranet, please reach out to </a:t>
            </a:r>
            <a:r>
              <a:rPr lang="en-US" err="1"/>
              <a:t>Intlgrad</a:t>
            </a:r>
            <a:r>
              <a:rPr lang="en-US"/>
              <a:t> for the login information.</a:t>
            </a:r>
          </a:p>
        </p:txBody>
      </p:sp>
    </p:spTree>
    <p:extLst>
      <p:ext uri="{BB962C8B-B14F-4D97-AF65-F5344CB8AC3E}">
        <p14:creationId xmlns:p14="http://schemas.microsoft.com/office/powerpoint/2010/main" val="3912452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B191AA4-4246-497A-BFE8-95092B5CFCFD}"/>
              </a:ext>
            </a:extLst>
          </p:cNvPr>
          <p:cNvSpPr>
            <a:spLocks noGrp="1"/>
          </p:cNvSpPr>
          <p:nvPr>
            <p:ph type="ctrTitle"/>
          </p:nvPr>
        </p:nvSpPr>
        <p:spPr>
          <a:xfrm>
            <a:off x="72429" y="878257"/>
            <a:ext cx="8944822" cy="929191"/>
          </a:xfrm>
        </p:spPr>
        <p:txBody>
          <a:bodyPr>
            <a:noAutofit/>
          </a:bodyPr>
          <a:lstStyle/>
          <a:p>
            <a:r>
              <a:rPr lang="en-US" sz="2400"/>
              <a:t>What We Need for a Bachelor’s Equivalency Determination </a:t>
            </a:r>
          </a:p>
        </p:txBody>
      </p:sp>
      <p:sp>
        <p:nvSpPr>
          <p:cNvPr id="14" name="Content Placeholder 2">
            <a:extLst>
              <a:ext uri="{FF2B5EF4-FFF2-40B4-BE49-F238E27FC236}">
                <a16:creationId xmlns:a16="http://schemas.microsoft.com/office/drawing/2014/main" id="{93C04815-BB78-4603-A49C-A141031C02C3}"/>
              </a:ext>
            </a:extLst>
          </p:cNvPr>
          <p:cNvSpPr>
            <a:spLocks noGrp="1"/>
          </p:cNvSpPr>
          <p:nvPr>
            <p:ph idx="1"/>
          </p:nvPr>
        </p:nvSpPr>
        <p:spPr>
          <a:xfrm>
            <a:off x="72429" y="1707765"/>
            <a:ext cx="8944822" cy="4557233"/>
          </a:xfrm>
        </p:spPr>
        <p:txBody>
          <a:bodyPr vert="horz" lIns="91440" tIns="45720" rIns="91440" bIns="45720" rtlCol="0" anchor="t">
            <a:normAutofit/>
          </a:bodyPr>
          <a:lstStyle/>
          <a:p>
            <a:pPr marL="0" indent="0">
              <a:buNone/>
            </a:pPr>
            <a:r>
              <a:rPr lang="en-US" sz="1600">
                <a:solidFill>
                  <a:schemeClr val="bg1"/>
                </a:solidFill>
              </a:rPr>
              <a:t>In general, the OIS wants to see a 4-year bachelor’s degree from a recognized institution. </a:t>
            </a:r>
          </a:p>
          <a:p>
            <a:pPr marL="0" indent="0">
              <a:buNone/>
            </a:pPr>
            <a:r>
              <a:rPr lang="en-US" sz="1600">
                <a:solidFill>
                  <a:schemeClr val="bg1"/>
                </a:solidFill>
              </a:rPr>
              <a:t>If the bachelor’s degree is less than 4 years, we would want to see additional year of study at a higher level until 4 years have been met. </a:t>
            </a:r>
          </a:p>
          <a:p>
            <a:pPr marL="285750" indent="-285750">
              <a:buFont typeface="Arial" panose="020B0604020202020204" pitchFamily="34" charset="0"/>
              <a:buChar char="•"/>
            </a:pPr>
            <a:r>
              <a:rPr lang="en-US" sz="1600">
                <a:solidFill>
                  <a:schemeClr val="bg1"/>
                </a:solidFill>
              </a:rPr>
              <a:t>For example, a 3-year bachelor’s degree followed by at least 1 year of coursework in a master’s degree, or a postgraduate diploma program, would potentially be considered bachelor equivalent.</a:t>
            </a:r>
          </a:p>
          <a:p>
            <a:pPr marL="285750" indent="-285750">
              <a:buFont typeface="Arial" panose="020B0604020202020204" pitchFamily="34" charset="0"/>
              <a:buChar char="•"/>
            </a:pPr>
            <a:r>
              <a:rPr lang="en-US" sz="1600">
                <a:solidFill>
                  <a:schemeClr val="bg1"/>
                </a:solidFill>
              </a:rPr>
              <a:t>For more general information on what we expect to see from specific countries, please </a:t>
            </a:r>
            <a:br>
              <a:rPr lang="en-US" sz="1600">
                <a:solidFill>
                  <a:schemeClr val="bg1"/>
                </a:solidFill>
              </a:rPr>
            </a:br>
            <a:r>
              <a:rPr lang="en-US" sz="1600">
                <a:solidFill>
                  <a:schemeClr val="bg1"/>
                </a:solidFill>
              </a:rPr>
              <a:t>visit the OIS </a:t>
            </a:r>
            <a:r>
              <a:rPr lang="en-US" sz="1600">
                <a:solidFill>
                  <a:schemeClr val="bg1"/>
                </a:solidFill>
                <a:hlinkClick r:id="rId2">
                  <a:extLst>
                    <a:ext uri="{A12FA001-AC4F-418D-AE19-62706E023703}">
                      <ahyp:hlinkClr xmlns:ahyp="http://schemas.microsoft.com/office/drawing/2018/hyperlinkcolor" val="tx"/>
                    </a:ext>
                  </a:extLst>
                </a:hlinkClick>
              </a:rPr>
              <a:t>website</a:t>
            </a:r>
            <a:r>
              <a:rPr lang="en-US" sz="1600">
                <a:solidFill>
                  <a:schemeClr val="bg1"/>
                </a:solidFill>
              </a:rPr>
              <a:t>. </a:t>
            </a:r>
          </a:p>
          <a:p>
            <a:pPr marL="0" indent="0">
              <a:buClr>
                <a:srgbClr val="808080"/>
              </a:buClr>
              <a:buNone/>
            </a:pPr>
            <a:r>
              <a:rPr lang="en-US" sz="1600">
                <a:solidFill>
                  <a:schemeClr val="bg1"/>
                </a:solidFill>
              </a:rPr>
              <a:t>If a student has completed coursework at another </a:t>
            </a:r>
            <a:br>
              <a:rPr lang="en-US" sz="1600">
                <a:solidFill>
                  <a:schemeClr val="bg1"/>
                </a:solidFill>
              </a:rPr>
            </a:br>
            <a:r>
              <a:rPr lang="en-US" sz="1600">
                <a:solidFill>
                  <a:schemeClr val="bg1"/>
                </a:solidFill>
              </a:rPr>
              <a:t>institution, and that coursework is listed as transfer </a:t>
            </a:r>
            <a:br>
              <a:rPr lang="en-US" sz="1600">
                <a:solidFill>
                  <a:schemeClr val="bg1"/>
                </a:solidFill>
              </a:rPr>
            </a:br>
            <a:r>
              <a:rPr lang="en-US" sz="1600">
                <a:solidFill>
                  <a:schemeClr val="bg1"/>
                </a:solidFill>
              </a:rPr>
              <a:t>credit on the final bachelor's transcripts, our policy is </a:t>
            </a:r>
            <a:br>
              <a:rPr lang="en-US" sz="1600">
                <a:solidFill>
                  <a:schemeClr val="bg1"/>
                </a:solidFill>
              </a:rPr>
            </a:br>
            <a:r>
              <a:rPr lang="en-US" sz="1600">
                <a:solidFill>
                  <a:schemeClr val="bg1"/>
                </a:solidFill>
              </a:rPr>
              <a:t>to request final, official transcripts from all institutions.</a:t>
            </a:r>
            <a:endParaRPr lang="en-US">
              <a:solidFill>
                <a:schemeClr val="bg1"/>
              </a:solidFill>
            </a:endParaRPr>
          </a:p>
          <a:p>
            <a:pPr marL="0" indent="0">
              <a:buClr>
                <a:prstClr val="black">
                  <a:lumMod val="50000"/>
                  <a:lumOff val="50000"/>
                </a:prstClr>
              </a:buClr>
              <a:buNone/>
            </a:pPr>
            <a:endParaRPr lang="en-US" sz="1600">
              <a:solidFill>
                <a:schemeClr val="bg1"/>
              </a:solidFill>
            </a:endParaRPr>
          </a:p>
        </p:txBody>
      </p:sp>
      <p:pic>
        <p:nvPicPr>
          <p:cNvPr id="3" name="Picture 2">
            <a:extLst>
              <a:ext uri="{FF2B5EF4-FFF2-40B4-BE49-F238E27FC236}">
                <a16:creationId xmlns:a16="http://schemas.microsoft.com/office/drawing/2014/main" id="{FEA1800C-1028-C67D-0105-B7E04D92BD42}"/>
              </a:ext>
            </a:extLst>
          </p:cNvPr>
          <p:cNvPicPr>
            <a:picLocks noChangeAspect="1"/>
          </p:cNvPicPr>
          <p:nvPr/>
        </p:nvPicPr>
        <p:blipFill>
          <a:blip r:embed="rId3"/>
          <a:stretch>
            <a:fillRect/>
          </a:stretch>
        </p:blipFill>
        <p:spPr>
          <a:xfrm>
            <a:off x="5059180" y="4202949"/>
            <a:ext cx="4086112" cy="2655051"/>
          </a:xfrm>
          <a:prstGeom prst="rect">
            <a:avLst/>
          </a:prstGeom>
        </p:spPr>
      </p:pic>
    </p:spTree>
    <p:extLst>
      <p:ext uri="{BB962C8B-B14F-4D97-AF65-F5344CB8AC3E}">
        <p14:creationId xmlns:p14="http://schemas.microsoft.com/office/powerpoint/2010/main" val="3446999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 screen&#10;&#10;Description automatically generated">
            <a:extLst>
              <a:ext uri="{FF2B5EF4-FFF2-40B4-BE49-F238E27FC236}">
                <a16:creationId xmlns:a16="http://schemas.microsoft.com/office/drawing/2014/main" id="{8CE3667A-9B8F-4868-8B9F-4A8A3594AFD9}"/>
              </a:ext>
            </a:extLst>
          </p:cNvPr>
          <p:cNvPicPr>
            <a:picLocks noChangeAspect="1"/>
          </p:cNvPicPr>
          <p:nvPr/>
        </p:nvPicPr>
        <p:blipFill>
          <a:blip r:embed="rId2"/>
          <a:stretch>
            <a:fillRect/>
          </a:stretch>
        </p:blipFill>
        <p:spPr>
          <a:xfrm>
            <a:off x="5564910" y="1746194"/>
            <a:ext cx="3570941" cy="3365611"/>
          </a:xfrm>
          <a:prstGeom prst="rect">
            <a:avLst/>
          </a:prstGeom>
          <a:noFill/>
        </p:spPr>
      </p:pic>
      <p:sp>
        <p:nvSpPr>
          <p:cNvPr id="12" name="Title 1">
            <a:extLst>
              <a:ext uri="{FF2B5EF4-FFF2-40B4-BE49-F238E27FC236}">
                <a16:creationId xmlns:a16="http://schemas.microsoft.com/office/drawing/2014/main" id="{1B191AA4-4246-497A-BFE8-95092B5CFCFD}"/>
              </a:ext>
            </a:extLst>
          </p:cNvPr>
          <p:cNvSpPr>
            <a:spLocks noGrp="1"/>
          </p:cNvSpPr>
          <p:nvPr>
            <p:ph type="title"/>
          </p:nvPr>
        </p:nvSpPr>
        <p:spPr>
          <a:xfrm>
            <a:off x="525304" y="619181"/>
            <a:ext cx="8532972" cy="1085935"/>
          </a:xfrm>
        </p:spPr>
        <p:txBody>
          <a:bodyPr anchor="ctr">
            <a:normAutofit/>
          </a:bodyPr>
          <a:lstStyle/>
          <a:p>
            <a:pPr>
              <a:lnSpc>
                <a:spcPct val="90000"/>
              </a:lnSpc>
            </a:pPr>
            <a:r>
              <a:rPr lang="en-US" sz="2200"/>
              <a:t>Student Confirmation E-form: Upload Academic Records</a:t>
            </a:r>
          </a:p>
        </p:txBody>
      </p:sp>
      <p:sp>
        <p:nvSpPr>
          <p:cNvPr id="14" name="Content Placeholder 2">
            <a:extLst>
              <a:ext uri="{FF2B5EF4-FFF2-40B4-BE49-F238E27FC236}">
                <a16:creationId xmlns:a16="http://schemas.microsoft.com/office/drawing/2014/main" id="{93C04815-BB78-4603-A49C-A141031C02C3}"/>
              </a:ext>
            </a:extLst>
          </p:cNvPr>
          <p:cNvSpPr>
            <a:spLocks noGrp="1"/>
          </p:cNvSpPr>
          <p:nvPr>
            <p:ph idx="1"/>
          </p:nvPr>
        </p:nvSpPr>
        <p:spPr>
          <a:xfrm>
            <a:off x="525304" y="1922839"/>
            <a:ext cx="4560579" cy="3469702"/>
          </a:xfrm>
        </p:spPr>
        <p:txBody>
          <a:bodyPr vert="horz" lIns="91440" tIns="45720" rIns="91440" bIns="45720" rtlCol="0" anchor="t">
            <a:normAutofit/>
          </a:bodyPr>
          <a:lstStyle/>
          <a:p>
            <a:pPr marL="0" indent="0">
              <a:lnSpc>
                <a:spcPct val="90000"/>
              </a:lnSpc>
              <a:buNone/>
            </a:pPr>
            <a:r>
              <a:rPr lang="en-US" sz="1500"/>
              <a:t>Anything uploaded via this e-form is always considered unofficial. Uploading a record is the same as sending us a photocopy. We can use it for the review, but we cannot consider it official.</a:t>
            </a:r>
          </a:p>
          <a:p>
            <a:pPr marL="0" indent="0">
              <a:lnSpc>
                <a:spcPct val="90000"/>
              </a:lnSpc>
              <a:buNone/>
            </a:pPr>
            <a:r>
              <a:rPr lang="en-US" sz="1500"/>
              <a:t>EXCEPTION: If the department received an official record from a USA or Canadian school and uploads it in Altas, you can email </a:t>
            </a:r>
            <a:r>
              <a:rPr lang="en-US" sz="1500" err="1"/>
              <a:t>Intlgrad</a:t>
            </a:r>
            <a:r>
              <a:rPr lang="en-US" sz="1500"/>
              <a:t> after the upload and confirm your office evaluated it as official. We will honor that and deem it official as well but only if we receive the confirmation from the department in </a:t>
            </a:r>
            <a:r>
              <a:rPr lang="en-US" sz="1500" err="1"/>
              <a:t>Intlgrad</a:t>
            </a:r>
            <a:r>
              <a:rPr lang="en-US" sz="1500"/>
              <a:t>.</a:t>
            </a:r>
          </a:p>
          <a:p>
            <a:pPr marL="400050" lvl="1" indent="0">
              <a:lnSpc>
                <a:spcPct val="90000"/>
              </a:lnSpc>
              <a:buNone/>
            </a:pPr>
            <a:r>
              <a:rPr lang="en-US" sz="1500"/>
              <a:t>Any other international record will always be unofficial – to be deemed official, it must be sent directly to our office for evaluation. </a:t>
            </a:r>
          </a:p>
        </p:txBody>
      </p:sp>
      <p:sp>
        <p:nvSpPr>
          <p:cNvPr id="4" name="TextBox 3">
            <a:extLst>
              <a:ext uri="{FF2B5EF4-FFF2-40B4-BE49-F238E27FC236}">
                <a16:creationId xmlns:a16="http://schemas.microsoft.com/office/drawing/2014/main" id="{479A24C3-B7AF-7200-7287-4614D22EA883}"/>
              </a:ext>
            </a:extLst>
          </p:cNvPr>
          <p:cNvSpPr txBox="1"/>
          <p:nvPr/>
        </p:nvSpPr>
        <p:spPr>
          <a:xfrm>
            <a:off x="527084" y="5484014"/>
            <a:ext cx="8525641"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solidFill>
                  <a:srgbClr val="FFFFFF"/>
                </a:solidFill>
                <a:cs typeface="Arial"/>
              </a:rPr>
              <a:t>*If your department receives physical records for a student, and you would like for the OIS to complete a review, please forward the unopened documents to the OIS via Accountable Mail.</a:t>
            </a:r>
          </a:p>
        </p:txBody>
      </p:sp>
    </p:spTree>
    <p:extLst>
      <p:ext uri="{BB962C8B-B14F-4D97-AF65-F5344CB8AC3E}">
        <p14:creationId xmlns:p14="http://schemas.microsoft.com/office/powerpoint/2010/main" val="21349973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B191AA4-4246-497A-BFE8-95092B5CFCFD}"/>
              </a:ext>
            </a:extLst>
          </p:cNvPr>
          <p:cNvSpPr>
            <a:spLocks noGrp="1"/>
          </p:cNvSpPr>
          <p:nvPr>
            <p:ph type="ctrTitle"/>
          </p:nvPr>
        </p:nvSpPr>
        <p:spPr>
          <a:xfrm>
            <a:off x="72429" y="878257"/>
            <a:ext cx="8944822" cy="929191"/>
          </a:xfrm>
        </p:spPr>
        <p:txBody>
          <a:bodyPr>
            <a:noAutofit/>
          </a:bodyPr>
          <a:lstStyle/>
          <a:p>
            <a:r>
              <a:rPr lang="en-US" sz="2400"/>
              <a:t>Issues Obtaining Official Academic Records</a:t>
            </a:r>
          </a:p>
        </p:txBody>
      </p:sp>
      <p:sp>
        <p:nvSpPr>
          <p:cNvPr id="14" name="Content Placeholder 2">
            <a:extLst>
              <a:ext uri="{FF2B5EF4-FFF2-40B4-BE49-F238E27FC236}">
                <a16:creationId xmlns:a16="http://schemas.microsoft.com/office/drawing/2014/main" id="{93C04815-BB78-4603-A49C-A141031C02C3}"/>
              </a:ext>
            </a:extLst>
          </p:cNvPr>
          <p:cNvSpPr>
            <a:spLocks noGrp="1"/>
          </p:cNvSpPr>
          <p:nvPr>
            <p:ph idx="1"/>
          </p:nvPr>
        </p:nvSpPr>
        <p:spPr>
          <a:xfrm>
            <a:off x="72429" y="1707765"/>
            <a:ext cx="8944822" cy="3442469"/>
          </a:xfrm>
        </p:spPr>
        <p:txBody>
          <a:bodyPr vert="horz" lIns="91440" tIns="45720" rIns="91440" bIns="45720" rtlCol="0" anchor="t">
            <a:normAutofit fontScale="92500" lnSpcReduction="10000"/>
          </a:bodyPr>
          <a:lstStyle/>
          <a:p>
            <a:pPr marL="0" indent="0">
              <a:buNone/>
            </a:pPr>
            <a:r>
              <a:rPr lang="en-US" sz="1600">
                <a:solidFill>
                  <a:srgbClr val="FFFFFF"/>
                </a:solidFill>
                <a:cs typeface="Arial"/>
              </a:rPr>
              <a:t>As we mentioned last year, our office is moving back to requiring records sent through mail or official digital delivery services.</a:t>
            </a:r>
          </a:p>
          <a:p>
            <a:pPr marL="0" indent="0">
              <a:buNone/>
            </a:pPr>
            <a:r>
              <a:rPr lang="en-US" sz="1600">
                <a:solidFill>
                  <a:srgbClr val="FFFFFF"/>
                </a:solidFill>
                <a:cs typeface="Arial"/>
              </a:rPr>
              <a:t>On a case-by-case basis, </a:t>
            </a:r>
            <a:r>
              <a:rPr lang="en-US" sz="1600" i="1">
                <a:solidFill>
                  <a:srgbClr val="FFFFFF"/>
                </a:solidFill>
                <a:cs typeface="Arial"/>
              </a:rPr>
              <a:t>as a last resort</a:t>
            </a:r>
            <a:r>
              <a:rPr lang="en-US" sz="1600">
                <a:solidFill>
                  <a:srgbClr val="FFFFFF"/>
                </a:solidFill>
                <a:cs typeface="Arial"/>
              </a:rPr>
              <a:t>, we can look into accepting PDF attachments of academic records directly from the school as official:</a:t>
            </a:r>
          </a:p>
          <a:p>
            <a:pPr marL="285750" indent="-285750">
              <a:buFont typeface="Arial"/>
              <a:buChar char="•"/>
            </a:pPr>
            <a:r>
              <a:rPr lang="en-US" sz="1600">
                <a:solidFill>
                  <a:srgbClr val="FFFFFF"/>
                </a:solidFill>
                <a:cs typeface="Arial"/>
              </a:rPr>
              <a:t>The school must state they are unable to produce physical records</a:t>
            </a:r>
          </a:p>
          <a:p>
            <a:pPr marL="285750" indent="-285750">
              <a:buFont typeface="Arial"/>
              <a:buChar char="•"/>
            </a:pPr>
            <a:r>
              <a:rPr lang="en-US" sz="1600">
                <a:solidFill>
                  <a:srgbClr val="FFFFFF"/>
                </a:solidFill>
                <a:cs typeface="Arial"/>
              </a:rPr>
              <a:t>The school must be unable to use a secure method of sending digital records</a:t>
            </a:r>
          </a:p>
          <a:p>
            <a:pPr marL="285750" indent="-285750">
              <a:buFont typeface="Arial"/>
              <a:buChar char="•"/>
            </a:pPr>
            <a:r>
              <a:rPr lang="en-US" sz="1600">
                <a:solidFill>
                  <a:srgbClr val="FFFFFF"/>
                </a:solidFill>
                <a:cs typeface="Arial"/>
              </a:rPr>
              <a:t>The records MUST come from the registrar's (or equivalent's) office</a:t>
            </a:r>
          </a:p>
          <a:p>
            <a:pPr marL="742950" lvl="1" indent="-285750">
              <a:buFont typeface="Arial"/>
              <a:buChar char="•"/>
            </a:pPr>
            <a:r>
              <a:rPr lang="en-US" sz="1600">
                <a:solidFill>
                  <a:srgbClr val="FFFFFF"/>
                </a:solidFill>
                <a:cs typeface="Arial"/>
              </a:rPr>
              <a:t>We </a:t>
            </a:r>
            <a:r>
              <a:rPr lang="en-US">
                <a:solidFill>
                  <a:srgbClr val="FFFFFF"/>
                </a:solidFill>
              </a:rPr>
              <a:t>MUST</a:t>
            </a:r>
            <a:r>
              <a:rPr lang="en-US" sz="1600">
                <a:solidFill>
                  <a:srgbClr val="FFFFFF"/>
                </a:solidFill>
                <a:cs typeface="Arial"/>
              </a:rPr>
              <a:t> be able to verify the sending email address on the school website</a:t>
            </a:r>
          </a:p>
          <a:p>
            <a:pPr marL="742950" lvl="1" indent="-285750">
              <a:buFont typeface="Arial"/>
              <a:buChar char="•"/>
            </a:pPr>
            <a:r>
              <a:rPr lang="en-US" sz="1600">
                <a:solidFill>
                  <a:srgbClr val="FFFFFF"/>
                </a:solidFill>
                <a:cs typeface="Arial"/>
              </a:rPr>
              <a:t>The records MUST be sent directly to newtoiu@iu.edu and not forwarded from someone else</a:t>
            </a:r>
          </a:p>
        </p:txBody>
      </p:sp>
    </p:spTree>
    <p:extLst>
      <p:ext uri="{BB962C8B-B14F-4D97-AF65-F5344CB8AC3E}">
        <p14:creationId xmlns:p14="http://schemas.microsoft.com/office/powerpoint/2010/main" val="1981849710"/>
      </p:ext>
    </p:extLst>
  </p:cSld>
  <p:clrMapOvr>
    <a:masterClrMapping/>
  </p:clrMapOvr>
</p:sld>
</file>

<file path=ppt/theme/theme1.xml><?xml version="1.0" encoding="utf-8"?>
<a:theme xmlns:a="http://schemas.openxmlformats.org/drawingml/2006/main" name="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IU_Powerpoint_Traditional">
  <a:themeElements>
    <a:clrScheme name="IU Gold">
      <a:dk1>
        <a:srgbClr val="292929"/>
      </a:dk1>
      <a:lt1>
        <a:srgbClr val="FFFFFF"/>
      </a:lt1>
      <a:dk2>
        <a:srgbClr val="66080F"/>
      </a:dk2>
      <a:lt2>
        <a:srgbClr val="EEECE1"/>
      </a:lt2>
      <a:accent1>
        <a:srgbClr val="66080F"/>
      </a:accent1>
      <a:accent2>
        <a:srgbClr val="F3E6B5"/>
      </a:accent2>
      <a:accent3>
        <a:srgbClr val="B88020"/>
      </a:accent3>
      <a:accent4>
        <a:srgbClr val="36291E"/>
      </a:accent4>
      <a:accent5>
        <a:srgbClr val="89CDC1"/>
      </a:accent5>
      <a:accent6>
        <a:srgbClr val="695C5A"/>
      </a:accent6>
      <a:hlink>
        <a:srgbClr val="038EFF"/>
      </a:hlink>
      <a:folHlink>
        <a:srgbClr val="D47DCD"/>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alpha val="90000"/>
          </a:schemeClr>
        </a:solidFill>
        <a:ln>
          <a:noFill/>
        </a:ln>
        <a:effectLst/>
      </a:spPr>
      <a:bodyPr/>
      <a:lstStyle>
        <a:defPP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6F2769-7194-4217-93D3-3AF3A4742282}">
  <ds:schemaRefs>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field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3.xml><?xml version="1.0" encoding="utf-8"?>
<ds:datastoreItem xmlns:ds="http://schemas.openxmlformats.org/officeDocument/2006/customXml" ds:itemID="{E4214858-785C-42F7-BE66-6D0E79395FC8}">
  <ds:schemaRefs>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field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IUBloomington-standard-template</Template>
  <Application>Microsoft Office PowerPoint</Application>
  <PresentationFormat>On-screen Show (4:3)</PresentationFormat>
  <Slides>53</Slides>
  <Notes>31</Notes>
  <HiddenSlides>0</HiddenSlides>
  <ScaleCrop>false</ScaleCrop>
  <HeadingPairs>
    <vt:vector size="4" baseType="variant">
      <vt:variant>
        <vt:lpstr>Theme</vt:lpstr>
      </vt:variant>
      <vt:variant>
        <vt:i4>2</vt:i4>
      </vt:variant>
      <vt:variant>
        <vt:lpstr>Slide Titles</vt:lpstr>
      </vt:variant>
      <vt:variant>
        <vt:i4>53</vt:i4>
      </vt:variant>
    </vt:vector>
  </HeadingPairs>
  <TitlesOfParts>
    <vt:vector size="55" baseType="lpstr">
      <vt:lpstr>Main</vt:lpstr>
      <vt:lpstr>IU_Powerpoint_Traditional</vt:lpstr>
      <vt:lpstr>PowerPoint Presentation</vt:lpstr>
      <vt:lpstr>PowerPoint Presentation</vt:lpstr>
      <vt:lpstr>PowerPoint Presentation</vt:lpstr>
      <vt:lpstr>IU Global Introduction John Wilkerson, Associate Vice President of International Services  </vt:lpstr>
      <vt:lpstr>Admissions Updates Renee Lacy, Senior Credentials Analyst Chris Adams, Senior Associate Director of International Admissions    </vt:lpstr>
      <vt:lpstr>The Helpful OIS Tool: The INTRANET</vt:lpstr>
      <vt:lpstr>What We Need for a Bachelor’s Equivalency Determination </vt:lpstr>
      <vt:lpstr>Student Confirmation E-form: Upload Academic Records</vt:lpstr>
      <vt:lpstr>Issues Obtaining Official Academic Records</vt:lpstr>
      <vt:lpstr>A11 Extensions </vt:lpstr>
      <vt:lpstr>Program/Plan Changes &amp; Deferrals</vt:lpstr>
      <vt:lpstr>GRAD Applicants with International Coursework</vt:lpstr>
      <vt:lpstr>GRAD Students with International Coursework</vt:lpstr>
      <vt:lpstr>Discussion Topics </vt:lpstr>
      <vt:lpstr>Thanks for your patience with us! </vt:lpstr>
      <vt:lpstr>Please ensure that you've updated your internal and public-facing information to reflect our new location:</vt:lpstr>
      <vt:lpstr>New Stamping Procedures for Academic Records  </vt:lpstr>
      <vt:lpstr>  Accountable Mail  </vt:lpstr>
      <vt:lpstr>Sponsored Students  Daniel Whitmer, Senior Associate Director, Sponsored Student Services  </vt:lpstr>
      <vt:lpstr>PowerPoint Presentation</vt:lpstr>
      <vt:lpstr>PowerPoint Presentation</vt:lpstr>
      <vt:lpstr>PowerPoint Presentation</vt:lpstr>
      <vt:lpstr>Orientation Updates LeeAnn Jones, Assistant Director, International Student Life Iesha Sturgis-Jackson, Assistant Director, International Student Life </vt:lpstr>
      <vt:lpstr>PowerPoint Presentation</vt:lpstr>
      <vt:lpstr>PowerPoint Presentation</vt:lpstr>
      <vt:lpstr>Video Tutorials &amp; Quiz</vt:lpstr>
      <vt:lpstr>Online Guidebook</vt:lpstr>
      <vt:lpstr>PowerPoint Presentation</vt:lpstr>
      <vt:lpstr>Submit Immigration Documents </vt:lpstr>
      <vt:lpstr>Immigration Review</vt:lpstr>
      <vt:lpstr>Submit Final Academic Records</vt:lpstr>
      <vt:lpstr>TB Testing and Immunization Compliance</vt:lpstr>
      <vt:lpstr>Examples of Arrival Social Events</vt:lpstr>
      <vt:lpstr>Programs After Orientation  Grad-Scholar Connect </vt:lpstr>
      <vt:lpstr>Tentative Fall 2025 Schedule</vt:lpstr>
      <vt:lpstr>Immigration &amp; Insurance Updates  Jenny Bowen, Director, International Student Advising Christina Fidel, Director of Client Services  </vt:lpstr>
      <vt:lpstr>Admit letters</vt:lpstr>
      <vt:lpstr>Full Funding (SAA, Fellowship, etc.)</vt:lpstr>
      <vt:lpstr>Admissions-adjacent</vt:lpstr>
      <vt:lpstr>A few other details </vt:lpstr>
      <vt:lpstr>A few other details, continued</vt:lpstr>
      <vt:lpstr>Resources</vt:lpstr>
      <vt:lpstr>Applying for a Social Security Number</vt:lpstr>
      <vt:lpstr>Requirements</vt:lpstr>
      <vt:lpstr>But what if students don't want our insurance?</vt:lpstr>
      <vt:lpstr>Does your department have students with SAAs?</vt:lpstr>
      <vt:lpstr>PowerPoint Presentation</vt:lpstr>
      <vt:lpstr>Refugee Task Force  Rendy Schrader, Senior Director of International Student and Scholar         Programs and Initiatives Chris Adams, Senior Associate Director of International Admissions  </vt:lpstr>
      <vt:lpstr>Refugees and Education</vt:lpstr>
      <vt:lpstr>IU Refugee Support:  Population by the numbers</vt:lpstr>
      <vt:lpstr>Creative Financing – External Sources</vt:lpstr>
      <vt:lpstr>PowerPoint Presentation</vt:lpstr>
      <vt:lpstr>Thank you for joining!    Questions/Comments?  </vt:lpstr>
    </vt:vector>
  </TitlesOfParts>
  <Company>Indiana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You’re going where!?:  Dispelling the myths of solo female travel</dc:title>
  <dc:creator>Maas, Kelsey</dc:creator>
  <cp:revision>2</cp:revision>
  <cp:lastPrinted>2014-06-24T16:10:50Z</cp:lastPrinted>
  <dcterms:created xsi:type="dcterms:W3CDTF">2017-03-24T14:12:30Z</dcterms:created>
  <dcterms:modified xsi:type="dcterms:W3CDTF">2025-03-19T15:45:18Z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